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94" r:id="rId4"/>
    <p:sldId id="280" r:id="rId5"/>
    <p:sldId id="281" r:id="rId6"/>
    <p:sldId id="295" r:id="rId7"/>
    <p:sldId id="283" r:id="rId8"/>
    <p:sldId id="293" r:id="rId9"/>
    <p:sldId id="286" r:id="rId10"/>
    <p:sldId id="287" r:id="rId11"/>
    <p:sldId id="285" r:id="rId12"/>
    <p:sldId id="291" r:id="rId13"/>
    <p:sldId id="284" r:id="rId14"/>
    <p:sldId id="276" r:id="rId15"/>
    <p:sldId id="256" r:id="rId16"/>
    <p:sldId id="288" r:id="rId17"/>
    <p:sldId id="257" r:id="rId18"/>
    <p:sldId id="289" r:id="rId19"/>
    <p:sldId id="258" r:id="rId20"/>
    <p:sldId id="260" r:id="rId21"/>
    <p:sldId id="261" r:id="rId22"/>
    <p:sldId id="271" r:id="rId23"/>
    <p:sldId id="265" r:id="rId24"/>
    <p:sldId id="272" r:id="rId25"/>
    <p:sldId id="266" r:id="rId26"/>
    <p:sldId id="268" r:id="rId27"/>
    <p:sldId id="267" r:id="rId28"/>
    <p:sldId id="273" r:id="rId29"/>
    <p:sldId id="263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05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6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3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8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07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55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7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7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2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87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1F41-AFDE-469F-BC96-345336ED8F53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9DA7-878A-4A74-B929-FA10ABFD5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0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ket.nu/" TargetMode="External"/><Relationship Id="rId2" Type="http://schemas.openxmlformats.org/officeDocument/2006/relationships/hyperlink" Target="http://www.juhtimisteater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tevotlusteater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Juhtimisteater</a:t>
            </a:r>
            <a:r>
              <a:rPr lang="et-EE" dirty="0" smtClean="0"/>
              <a:t> / </a:t>
            </a:r>
            <a:r>
              <a:rPr lang="en-US" dirty="0"/>
              <a:t>management</a:t>
            </a:r>
            <a:br>
              <a:rPr lang="en-US" dirty="0"/>
            </a:br>
            <a:r>
              <a:rPr lang="et-EE" dirty="0"/>
              <a:t>t</a:t>
            </a:r>
            <a:r>
              <a:rPr lang="en-US" dirty="0" err="1" smtClean="0"/>
              <a:t>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milliseid</a:t>
            </a:r>
            <a:r>
              <a:rPr lang="en-US" dirty="0"/>
              <a:t> </a:t>
            </a:r>
            <a:r>
              <a:rPr lang="en-US" dirty="0" err="1"/>
              <a:t>probleeme</a:t>
            </a:r>
            <a:r>
              <a:rPr lang="en-US" dirty="0"/>
              <a:t> </a:t>
            </a:r>
            <a:r>
              <a:rPr lang="en-US" dirty="0" err="1"/>
              <a:t>organisatsioonis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teatri</a:t>
            </a:r>
            <a:r>
              <a:rPr lang="en-US" dirty="0"/>
              <a:t> </a:t>
            </a:r>
            <a:r>
              <a:rPr lang="en-US" dirty="0" err="1"/>
              <a:t>vahenditega</a:t>
            </a:r>
            <a:r>
              <a:rPr lang="en-US" dirty="0"/>
              <a:t> </a:t>
            </a:r>
            <a:r>
              <a:rPr lang="en-US" dirty="0" err="1"/>
              <a:t>lahendada</a:t>
            </a:r>
            <a:r>
              <a:rPr lang="en-US" dirty="0" smtClean="0"/>
              <a:t>?</a:t>
            </a:r>
            <a:r>
              <a:rPr lang="nn-NO" dirty="0"/>
              <a:t> </a:t>
            </a:r>
            <a:endParaRPr lang="et-EE" dirty="0" smtClean="0"/>
          </a:p>
          <a:p>
            <a:pPr marL="0" indent="0">
              <a:buNone/>
            </a:pPr>
            <a:endParaRPr lang="et-E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kind of problems can you solve in </a:t>
            </a:r>
            <a:r>
              <a:rPr lang="et-EE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organization </a:t>
            </a:r>
            <a:r>
              <a:rPr lang="en-US" dirty="0">
                <a:solidFill>
                  <a:srgbClr val="FF0000"/>
                </a:solidFill>
              </a:rPr>
              <a:t>using the tools of </a:t>
            </a:r>
            <a:r>
              <a:rPr lang="en-US" dirty="0" smtClean="0">
                <a:solidFill>
                  <a:srgbClr val="FF0000"/>
                </a:solidFill>
              </a:rPr>
              <a:t>theatre</a:t>
            </a:r>
            <a:r>
              <a:rPr lang="et-EE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... </a:t>
            </a:r>
            <a:r>
              <a:rPr lang="en-US" i="1" dirty="0">
                <a:solidFill>
                  <a:srgbClr val="FF0000"/>
                </a:solidFill>
              </a:rPr>
              <a:t>My answer is on the last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2314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I am excited about an other approach....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7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Play yourself</a:t>
            </a:r>
            <a:r>
              <a:rPr lang="et-EE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endParaRPr lang="et-EE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t-EE" dirty="0"/>
              <a:t/>
            </a:r>
            <a:br>
              <a:rPr lang="et-EE" dirty="0"/>
            </a:br>
            <a:r>
              <a:rPr lang="et-EE" b="1" dirty="0"/>
              <a:t>TTK katselavastus „Sild“ (talvised betoonitööd)</a:t>
            </a:r>
            <a:endParaRPr lang="en-US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remember - there is an hidden child in everyone)</a:t>
            </a:r>
          </a:p>
        </p:txBody>
      </p:sp>
    </p:spTree>
    <p:extLst>
      <p:ext uri="{BB962C8B-B14F-4D97-AF65-F5344CB8AC3E}">
        <p14:creationId xmlns:p14="http://schemas.microsoft.com/office/powerpoint/2010/main" xmlns="" val="32589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2656" y="116632"/>
            <a:ext cx="11056585" cy="6225555"/>
          </a:xfrm>
        </p:spPr>
      </p:pic>
    </p:spTree>
    <p:extLst>
      <p:ext uri="{BB962C8B-B14F-4D97-AF65-F5344CB8AC3E}">
        <p14:creationId xmlns:p14="http://schemas.microsoft.com/office/powerpoint/2010/main" xmlns="" val="37239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professional actors stay aside. Instead of </a:t>
            </a:r>
            <a:r>
              <a:rPr lang="en-US" sz="3200" b="1" dirty="0" smtClean="0"/>
              <a:t>acting they</a:t>
            </a:r>
            <a:r>
              <a:rPr lang="et-EE" sz="3200" b="1" dirty="0" smtClean="0"/>
              <a:t>:</a:t>
            </a:r>
            <a:br>
              <a:rPr lang="et-EE" sz="3200" b="1" dirty="0" smtClean="0"/>
            </a:br>
            <a:r>
              <a:rPr lang="et-EE" sz="3200" b="1" dirty="0" smtClean="0"/>
              <a:t>- </a:t>
            </a:r>
            <a:r>
              <a:rPr lang="en-US" sz="3200" b="1" dirty="0" smtClean="0"/>
              <a:t>watch</a:t>
            </a:r>
            <a:r>
              <a:rPr lang="et-EE" sz="3200" b="1" dirty="0" smtClean="0"/>
              <a:t/>
            </a:r>
            <a:br>
              <a:rPr lang="et-EE" sz="3200" b="1" dirty="0" smtClean="0"/>
            </a:br>
            <a:r>
              <a:rPr lang="et-EE" sz="3200" b="1" dirty="0" smtClean="0"/>
              <a:t>- </a:t>
            </a:r>
            <a:r>
              <a:rPr lang="en-US" sz="3200" b="1" dirty="0" smtClean="0"/>
              <a:t>observe</a:t>
            </a:r>
            <a:r>
              <a:rPr lang="et-EE" sz="3200" b="1" dirty="0" smtClean="0"/>
              <a:t/>
            </a:r>
            <a:br>
              <a:rPr lang="et-EE" sz="3200" b="1" dirty="0" smtClean="0"/>
            </a:br>
            <a:r>
              <a:rPr lang="et-EE" sz="3200" b="1" dirty="0" smtClean="0"/>
              <a:t>- </a:t>
            </a:r>
            <a:r>
              <a:rPr lang="en-US" sz="3200" b="1" dirty="0" smtClean="0"/>
              <a:t>reflect </a:t>
            </a:r>
            <a:r>
              <a:rPr lang="en-US" sz="3200" b="1" dirty="0"/>
              <a:t>what they see </a:t>
            </a:r>
            <a:r>
              <a:rPr lang="et-EE" sz="3200" b="1" dirty="0" smtClean="0"/>
              <a:t/>
            </a:r>
            <a:br>
              <a:rPr lang="et-EE" sz="3200" b="1" dirty="0" smtClean="0"/>
            </a:br>
            <a:r>
              <a:rPr lang="et-EE" sz="3200" b="1" dirty="0" smtClean="0"/>
              <a:t>- </a:t>
            </a:r>
            <a:r>
              <a:rPr lang="en-US" sz="3200" b="1" dirty="0" smtClean="0"/>
              <a:t>and </a:t>
            </a:r>
            <a:r>
              <a:rPr lang="en-US" sz="3200" b="1" dirty="0"/>
              <a:t>give advice, how to 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People who need </a:t>
            </a:r>
            <a:r>
              <a:rPr lang="en-US" dirty="0" smtClean="0"/>
              <a:t>help</a:t>
            </a:r>
            <a:r>
              <a:rPr lang="et-EE" dirty="0" smtClean="0"/>
              <a:t>, stop complaining</a:t>
            </a:r>
            <a:r>
              <a:rPr lang="en-US" dirty="0" smtClean="0"/>
              <a:t> </a:t>
            </a:r>
            <a:r>
              <a:rPr lang="en-US" dirty="0"/>
              <a:t>– go back to the childhood, </a:t>
            </a:r>
            <a:r>
              <a:rPr lang="en-US" b="1" dirty="0"/>
              <a:t>stand up and start </a:t>
            </a:r>
            <a:r>
              <a:rPr lang="en-US" b="1" dirty="0" smtClean="0"/>
              <a:t>acting </a:t>
            </a:r>
            <a:r>
              <a:rPr lang="en-US" dirty="0" smtClean="0"/>
              <a:t>by </a:t>
            </a:r>
            <a:r>
              <a:rPr lang="en-US" dirty="0"/>
              <a:t>playing </a:t>
            </a:r>
            <a:r>
              <a:rPr lang="et-EE" dirty="0" smtClean="0"/>
              <a:t>them</a:t>
            </a:r>
            <a:r>
              <a:rPr lang="en-US" dirty="0" smtClean="0"/>
              <a:t>self</a:t>
            </a:r>
            <a:r>
              <a:rPr lang="et-EE" dirty="0" smtClean="0"/>
              <a:t>s</a:t>
            </a:r>
            <a:r>
              <a:rPr lang="en-US" dirty="0" smtClean="0"/>
              <a:t>!</a:t>
            </a:r>
            <a:endParaRPr lang="et-EE" dirty="0" smtClean="0"/>
          </a:p>
          <a:p>
            <a:pPr marL="0" indent="0" algn="r">
              <a:buNone/>
            </a:pPr>
            <a:r>
              <a:rPr lang="en-US" i="1" dirty="0" smtClean="0"/>
              <a:t>... guided </a:t>
            </a:r>
            <a:r>
              <a:rPr lang="en-US" i="1" dirty="0"/>
              <a:t>by with </a:t>
            </a:r>
            <a:r>
              <a:rPr lang="en-US" i="1" dirty="0" smtClean="0"/>
              <a:t>professionals</a:t>
            </a:r>
            <a:r>
              <a:rPr lang="et-EE" i="1" dirty="0" smtClean="0"/>
              <a:t> actors, directors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7103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Mänguline hoiak aitab töös ja suhetes </a:t>
            </a:r>
            <a:r>
              <a:rPr lang="fi-FI" dirty="0" smtClean="0"/>
              <a:t>säilitada </a:t>
            </a:r>
            <a:r>
              <a:rPr lang="fi-FI" dirty="0"/>
              <a:t>paindlikkust ja loovust</a:t>
            </a:r>
            <a:r>
              <a:rPr lang="fi-FI" dirty="0" smtClean="0"/>
              <a:t>.</a:t>
            </a:r>
            <a:endParaRPr lang="et-EE" dirty="0" smtClean="0"/>
          </a:p>
          <a:p>
            <a:r>
              <a:rPr lang="en-US" b="1" dirty="0"/>
              <a:t>The playful attitude towards work helps to maintain the human flexibility and creativity. </a:t>
            </a:r>
          </a:p>
        </p:txBody>
      </p:sp>
    </p:spTree>
    <p:extLst>
      <p:ext uri="{BB962C8B-B14F-4D97-AF65-F5344CB8AC3E}">
        <p14:creationId xmlns:p14="http://schemas.microsoft.com/office/powerpoint/2010/main" xmlns="" val="969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008112"/>
          </a:xfrm>
        </p:spPr>
        <p:txBody>
          <a:bodyPr/>
          <a:lstStyle/>
          <a:p>
            <a:r>
              <a:rPr lang="et-EE" dirty="0" smtClean="0"/>
              <a:t>näitleja/lavastaja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136904" cy="4608512"/>
          </a:xfrm>
        </p:spPr>
        <p:txBody>
          <a:bodyPr>
            <a:normAutofit lnSpcReduction="10000"/>
          </a:bodyPr>
          <a:lstStyle/>
          <a:p>
            <a:r>
              <a:rPr lang="et-EE" sz="2800" dirty="0" smtClean="0">
                <a:solidFill>
                  <a:schemeClr val="tx1"/>
                </a:solidFill>
              </a:rPr>
              <a:t>meedium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kellele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antakse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lollus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andeks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Mugav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vaadata</a:t>
            </a:r>
            <a:r>
              <a:rPr lang="en-US" sz="2800" dirty="0" smtClean="0">
                <a:solidFill>
                  <a:schemeClr val="tx1"/>
                </a:solidFill>
              </a:rPr>
              <a:t> ja </a:t>
            </a:r>
            <a:r>
              <a:rPr lang="en-US" sz="2800" dirty="0" err="1" smtClean="0">
                <a:solidFill>
                  <a:schemeClr val="tx1"/>
                </a:solidFill>
              </a:rPr>
              <a:t>kuulata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t-EE" sz="2800" dirty="0" smtClean="0">
              <a:solidFill>
                <a:schemeClr val="tx1"/>
              </a:solidFill>
            </a:endParaRPr>
          </a:p>
          <a:p>
            <a:r>
              <a:rPr lang="et-EE" sz="2800" dirty="0" smtClean="0">
                <a:solidFill>
                  <a:schemeClr val="tx1"/>
                </a:solidFill>
              </a:rPr>
              <a:t>Teater on teatud viis/vorm asjadele vaadata, mille sisse mahuvad kõik teemad. 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Teater on mängumudel, mis tugineb konfliktolukordade lahtimängimisele. Ta on orienteeritud konfliktide/vastuolude/draama leidmisele ja mängimisele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Theatre is a game model, which is based on finding and solving conflicts in human relations.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7483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Mängu vormis distantseerumine tegelikkusest.</a:t>
            </a:r>
          </a:p>
          <a:p>
            <a:pPr marL="0" indent="0">
              <a:buNone/>
            </a:pPr>
            <a:r>
              <a:rPr lang="en-US" sz="2800" b="1" dirty="0"/>
              <a:t>through the game model we can softly distance ourselves from the reality</a:t>
            </a:r>
            <a:r>
              <a:rPr lang="en-US" sz="2800" b="1" dirty="0" smtClean="0"/>
              <a:t>.</a:t>
            </a:r>
            <a:endParaRPr lang="et-EE" sz="2800" b="1" dirty="0" smtClean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r>
              <a:rPr lang="et-EE" sz="2800" dirty="0"/>
              <a:t>Inimeste </a:t>
            </a:r>
            <a:r>
              <a:rPr lang="et-EE" sz="2800" dirty="0" smtClean="0"/>
              <a:t>kujunenud hoiakud </a:t>
            </a:r>
            <a:r>
              <a:rPr lang="et-EE" sz="2800" dirty="0"/>
              <a:t>ja arusaam aga lohiseb mängu kaasa.</a:t>
            </a:r>
          </a:p>
          <a:p>
            <a:pPr marL="0" indent="0">
              <a:buNone/>
            </a:pPr>
            <a:r>
              <a:rPr lang="en-US" sz="2800" b="1" dirty="0"/>
              <a:t>the attitudes come along </a:t>
            </a:r>
            <a:r>
              <a:rPr lang="en-US" sz="2800" b="1" dirty="0" smtClean="0"/>
              <a:t>subconsciously</a:t>
            </a:r>
            <a:r>
              <a:rPr lang="et-EE" sz="2800" b="1" dirty="0" smtClean="0"/>
              <a:t>.</a:t>
            </a:r>
            <a:endParaRPr lang="et-EE" sz="2800" b="1" dirty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1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000" dirty="0" smtClean="0"/>
          </a:p>
          <a:p>
            <a:pPr marL="0" indent="0">
              <a:buNone/>
            </a:pPr>
            <a:endParaRPr lang="et-EE" sz="2000" b="1" dirty="0" smtClean="0"/>
          </a:p>
          <a:p>
            <a:pPr marL="0" indent="0">
              <a:buNone/>
            </a:pPr>
            <a:r>
              <a:rPr lang="et-EE" sz="2800" dirty="0" smtClean="0"/>
              <a:t>Mängus saab iniemste hoiakud üle vaadata ja teha vastavad korrektuurid.</a:t>
            </a:r>
          </a:p>
          <a:p>
            <a:pPr marL="0" indent="0">
              <a:buNone/>
            </a:pPr>
            <a:r>
              <a:rPr lang="en-US" sz="2800" b="1" dirty="0"/>
              <a:t>In the game you can look over people's attitudes and make the appropriate corrections</a:t>
            </a:r>
            <a:r>
              <a:rPr lang="en-US" sz="2800" b="1" dirty="0" smtClean="0"/>
              <a:t>.</a:t>
            </a:r>
            <a:endParaRPr lang="et-EE" sz="2800" b="1" dirty="0" smtClean="0"/>
          </a:p>
          <a:p>
            <a:pPr marL="0" indent="0">
              <a:buNone/>
            </a:pPr>
            <a:endParaRPr lang="et-EE" sz="2800" b="1" dirty="0" smtClean="0"/>
          </a:p>
          <a:p>
            <a:pPr marL="0" indent="0">
              <a:buNone/>
            </a:pPr>
            <a:r>
              <a:rPr lang="et-EE" sz="2800" dirty="0" smtClean="0"/>
              <a:t>Hiljem reaalsusse naastes võib loota, et peegeldatakse muutunud hoiakuid ka reaalsuses..... Värske pilk.</a:t>
            </a:r>
          </a:p>
          <a:p>
            <a:pPr marL="0" indent="0">
              <a:buNone/>
            </a:pPr>
            <a:r>
              <a:rPr lang="en-US" sz="2800" b="1" dirty="0"/>
              <a:t>Later, when they return to the reality one can hope they take along the ability of changing one's personal attitudes..... to take the fresh look </a:t>
            </a:r>
            <a:r>
              <a:rPr lang="en-US" sz="2800" b="1" dirty="0" smtClean="0"/>
              <a:t>at</a:t>
            </a:r>
            <a:endParaRPr lang="et-EE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813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Õppimine</a:t>
            </a:r>
            <a:r>
              <a:rPr lang="en-US" sz="2800" dirty="0" smtClean="0"/>
              <a:t> </a:t>
            </a:r>
            <a:r>
              <a:rPr lang="en-US" sz="2800" dirty="0" err="1" smtClean="0"/>
              <a:t>algab</a:t>
            </a:r>
            <a:r>
              <a:rPr lang="en-US" sz="2800" dirty="0" smtClean="0"/>
              <a:t> </a:t>
            </a:r>
            <a:r>
              <a:rPr lang="en-US" sz="2800" dirty="0" err="1" smtClean="0"/>
              <a:t>pärast</a:t>
            </a:r>
            <a:r>
              <a:rPr lang="en-US" sz="2800" dirty="0" smtClean="0"/>
              <a:t> </a:t>
            </a:r>
            <a:r>
              <a:rPr lang="en-US" sz="2800" dirty="0" err="1" smtClean="0"/>
              <a:t>mängu</a:t>
            </a:r>
            <a:r>
              <a:rPr lang="en-US" sz="2800" dirty="0" smtClean="0"/>
              <a:t>, </a:t>
            </a:r>
            <a:r>
              <a:rPr lang="en-US" sz="2800" dirty="0" err="1" smtClean="0"/>
              <a:t>algab</a:t>
            </a:r>
            <a:r>
              <a:rPr lang="en-US" sz="2800" dirty="0" smtClean="0"/>
              <a:t> </a:t>
            </a:r>
            <a:r>
              <a:rPr lang="en-US" sz="2800" dirty="0" err="1" smtClean="0"/>
              <a:t>reflektsioonist</a:t>
            </a:r>
            <a:r>
              <a:rPr lang="en-US" sz="2800" dirty="0" smtClean="0"/>
              <a:t> (</a:t>
            </a:r>
            <a:r>
              <a:rPr lang="en-US" sz="2800" dirty="0" err="1" smtClean="0"/>
              <a:t>vaatame</a:t>
            </a:r>
            <a:r>
              <a:rPr lang="en-US" sz="2800" dirty="0" smtClean="0"/>
              <a:t> </a:t>
            </a:r>
            <a:r>
              <a:rPr lang="en-US" sz="2800" dirty="0" err="1" smtClean="0"/>
              <a:t>korraks</a:t>
            </a:r>
            <a:r>
              <a:rPr lang="en-US" sz="2800" dirty="0" smtClean="0"/>
              <a:t> </a:t>
            </a:r>
            <a:r>
              <a:rPr lang="en-US" sz="2800" dirty="0" err="1" smtClean="0"/>
              <a:t>oma</a:t>
            </a:r>
            <a:r>
              <a:rPr lang="en-US" sz="2800" dirty="0" smtClean="0"/>
              <a:t> </a:t>
            </a:r>
            <a:r>
              <a:rPr lang="en-US" sz="2800" dirty="0" err="1" smtClean="0"/>
              <a:t>lapsi</a:t>
            </a:r>
            <a:r>
              <a:rPr lang="en-US" sz="2800" dirty="0" smtClean="0"/>
              <a:t>)</a:t>
            </a:r>
            <a:endParaRPr lang="et-EE" sz="2800" dirty="0" smtClean="0"/>
          </a:p>
          <a:p>
            <a:pPr marL="0" indent="0">
              <a:buNone/>
            </a:pPr>
            <a:r>
              <a:rPr lang="en-US" sz="2800" b="1" dirty="0" smtClean="0"/>
              <a:t>Learning </a:t>
            </a:r>
            <a:r>
              <a:rPr lang="en-US" sz="2800" b="1" dirty="0"/>
              <a:t>begins after the </a:t>
            </a:r>
            <a:r>
              <a:rPr lang="en-US" sz="2800" b="1" dirty="0" smtClean="0"/>
              <a:t>game</a:t>
            </a:r>
            <a:r>
              <a:rPr lang="et-EE" sz="2800" b="1" dirty="0" smtClean="0"/>
              <a:t>;</a:t>
            </a:r>
            <a:r>
              <a:rPr lang="en-US" sz="2800" b="1" dirty="0" smtClean="0"/>
              <a:t> </a:t>
            </a:r>
            <a:r>
              <a:rPr lang="en-US" sz="2800" b="1" dirty="0"/>
              <a:t>begins </a:t>
            </a:r>
            <a:r>
              <a:rPr lang="et-EE" sz="2800" b="1" dirty="0" smtClean="0"/>
              <a:t>through </a:t>
            </a:r>
            <a:r>
              <a:rPr lang="en-US" sz="2800" b="1" dirty="0" smtClean="0"/>
              <a:t>reflections (look </a:t>
            </a:r>
            <a:r>
              <a:rPr lang="en-US" sz="2800" b="1" dirty="0"/>
              <a:t>at your children)</a:t>
            </a:r>
          </a:p>
          <a:p>
            <a:pPr marL="0" indent="0">
              <a:buNone/>
            </a:pPr>
            <a:endParaRPr lang="et-EE" sz="2800" dirty="0" smtClean="0"/>
          </a:p>
          <a:p>
            <a:pPr marL="0" indent="0">
              <a:buNone/>
            </a:pPr>
            <a:r>
              <a:rPr lang="en-US" sz="2800" dirty="0" err="1" smtClean="0"/>
              <a:t>Probleemi</a:t>
            </a:r>
            <a:r>
              <a:rPr lang="en-US" sz="2800" dirty="0" smtClean="0"/>
              <a:t> </a:t>
            </a:r>
            <a:r>
              <a:rPr lang="en-US" sz="2800" dirty="0" err="1" smtClean="0"/>
              <a:t>ei</a:t>
            </a:r>
            <a:r>
              <a:rPr lang="en-US" sz="2800" dirty="0" smtClean="0"/>
              <a:t> pea </a:t>
            </a:r>
            <a:r>
              <a:rPr lang="en-US" sz="2800" dirty="0" err="1" smtClean="0"/>
              <a:t>jõuga</a:t>
            </a:r>
            <a:r>
              <a:rPr lang="en-US" sz="2800" dirty="0" smtClean="0"/>
              <a:t> </a:t>
            </a:r>
            <a:r>
              <a:rPr lang="en-US" sz="2800" dirty="0" err="1" smtClean="0"/>
              <a:t>lahendama</a:t>
            </a:r>
            <a:r>
              <a:rPr lang="en-US" sz="2800" dirty="0" smtClean="0"/>
              <a:t>. </a:t>
            </a:r>
            <a:r>
              <a:rPr lang="en-US" sz="2800" dirty="0" err="1" smtClean="0"/>
              <a:t>Proovi</a:t>
            </a:r>
            <a:r>
              <a:rPr lang="en-US" sz="2800" dirty="0" smtClean="0"/>
              <a:t> </a:t>
            </a:r>
            <a:r>
              <a:rPr lang="en-US" sz="2800" dirty="0" err="1" smtClean="0"/>
              <a:t>aru</a:t>
            </a:r>
            <a:r>
              <a:rPr lang="en-US" sz="2800" dirty="0" smtClean="0"/>
              <a:t> </a:t>
            </a:r>
            <a:r>
              <a:rPr lang="en-US" sz="2800" dirty="0" err="1" smtClean="0"/>
              <a:t>saada</a:t>
            </a:r>
            <a:r>
              <a:rPr lang="en-US" sz="2800" dirty="0" smtClean="0"/>
              <a:t>, </a:t>
            </a:r>
            <a:r>
              <a:rPr lang="en-US" sz="2800" dirty="0" err="1" smtClean="0"/>
              <a:t>äkki</a:t>
            </a:r>
            <a:r>
              <a:rPr lang="en-US" sz="2800" dirty="0" smtClean="0"/>
              <a:t> </a:t>
            </a:r>
            <a:r>
              <a:rPr lang="en-US" sz="2800" dirty="0" err="1" smtClean="0"/>
              <a:t>talle</a:t>
            </a:r>
            <a:r>
              <a:rPr lang="en-US" sz="2800" dirty="0" smtClean="0"/>
              <a:t> </a:t>
            </a:r>
            <a:r>
              <a:rPr lang="en-US" sz="2800" dirty="0" err="1" smtClean="0"/>
              <a:t>ei</a:t>
            </a:r>
            <a:r>
              <a:rPr lang="en-US" sz="2800" dirty="0" smtClean="0"/>
              <a:t> </a:t>
            </a:r>
            <a:r>
              <a:rPr lang="en-US" sz="2800" dirty="0" err="1" smtClean="0"/>
              <a:t>meeldinud</a:t>
            </a:r>
            <a:r>
              <a:rPr lang="en-US" sz="2800" dirty="0" smtClean="0"/>
              <a:t> </a:t>
            </a:r>
            <a:r>
              <a:rPr lang="en-US" sz="2800" dirty="0" err="1" smtClean="0"/>
              <a:t>midagi</a:t>
            </a:r>
            <a:r>
              <a:rPr lang="en-US" sz="2800" dirty="0" smtClean="0"/>
              <a:t> </a:t>
            </a:r>
            <a:r>
              <a:rPr lang="en-US" sz="2800" dirty="0" err="1" smtClean="0"/>
              <a:t>sinu</a:t>
            </a:r>
            <a:r>
              <a:rPr lang="en-US" sz="2800" dirty="0" smtClean="0"/>
              <a:t> </a:t>
            </a:r>
            <a:r>
              <a:rPr lang="en-US" sz="2800" dirty="0" err="1" smtClean="0"/>
              <a:t>käitumises</a:t>
            </a:r>
            <a:r>
              <a:rPr lang="en-US" sz="2800" dirty="0" smtClean="0"/>
              <a:t>?</a:t>
            </a:r>
            <a:endParaRPr lang="et-EE" sz="2800" dirty="0" smtClean="0"/>
          </a:p>
          <a:p>
            <a:pPr marL="0" indent="0">
              <a:buNone/>
            </a:pPr>
            <a:r>
              <a:rPr lang="en-US" sz="2800" b="1" dirty="0"/>
              <a:t>Do not need to solve the problem by force. Try to understand, maybe </a:t>
            </a:r>
            <a:r>
              <a:rPr lang="et-EE" sz="2800" b="1" dirty="0" smtClean="0"/>
              <a:t>one</a:t>
            </a:r>
            <a:r>
              <a:rPr lang="en-US" sz="2800" b="1" dirty="0" smtClean="0"/>
              <a:t> </a:t>
            </a:r>
            <a:r>
              <a:rPr lang="en-US" sz="2800" b="1" dirty="0"/>
              <a:t>did not like any of your behavior?</a:t>
            </a:r>
            <a:endParaRPr lang="et-EE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3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Teeme praktilise katsetuse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marL="0" indent="0" algn="ctr">
              <a:buNone/>
            </a:pPr>
            <a:r>
              <a:rPr lang="et-EE" b="1" dirty="0" smtClean="0"/>
              <a:t>Moodustame 3 kolmeliikmelist grupp</a:t>
            </a:r>
          </a:p>
          <a:p>
            <a:pPr marL="0" indent="0" algn="ctr">
              <a:buNone/>
            </a:pPr>
            <a:endParaRPr lang="et-EE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please form 3 groups, each 3 persons</a:t>
            </a:r>
            <a:endParaRPr lang="et-E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Minu kogemus, taust / </a:t>
            </a:r>
            <a:r>
              <a:rPr lang="et-EE" sz="3200" dirty="0" smtClean="0">
                <a:solidFill>
                  <a:srgbClr val="FF0000"/>
                </a:solidFill>
              </a:rPr>
              <a:t>my </a:t>
            </a:r>
            <a:r>
              <a:rPr lang="et-EE" sz="3200" dirty="0">
                <a:solidFill>
                  <a:srgbClr val="FF0000"/>
                </a:solidFill>
              </a:rPr>
              <a:t>background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/>
              <a:t>2001.a</a:t>
            </a:r>
            <a:r>
              <a:rPr lang="et-EE" sz="2400" dirty="0"/>
              <a:t>, Pärnu Endla Teatri näitlejatega valmis E. M. Goldratti tööstusromaani „Eesmärk“ põhjal lavastus. </a:t>
            </a:r>
            <a:endParaRPr lang="et-EE" sz="2400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in 2001 - We made a theatre performance based on E.M. </a:t>
            </a:r>
            <a:r>
              <a:rPr lang="en-US" sz="2400" b="1" dirty="0" err="1">
                <a:solidFill>
                  <a:srgbClr val="FF0000"/>
                </a:solidFill>
              </a:rPr>
              <a:t>Goldratt</a:t>
            </a:r>
            <a:r>
              <a:rPr lang="en-US" sz="2400" b="1" dirty="0">
                <a:solidFill>
                  <a:srgbClr val="FF0000"/>
                </a:solidFill>
              </a:rPr>
              <a:t> „Goal“, with the actors of </a:t>
            </a:r>
            <a:r>
              <a:rPr lang="en-US" sz="2400" b="1" dirty="0" err="1">
                <a:solidFill>
                  <a:srgbClr val="FF0000"/>
                </a:solidFill>
              </a:rPr>
              <a:t>Pärnu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Endla</a:t>
            </a:r>
            <a:r>
              <a:rPr lang="en-US" sz="2400" b="1" dirty="0">
                <a:solidFill>
                  <a:srgbClr val="FF0000"/>
                </a:solidFill>
              </a:rPr>
              <a:t> Theatre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t-E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Proovisime leida oma oskustele praktilist väljundit, teha teatrit pragmaatilise eesmärgiga...   lugusid juhtimisõpikust.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We tried to find a practical way to use our skills ...instructive management stories.</a:t>
            </a:r>
            <a:endParaRPr lang="et-EE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>isekeskis 5 min arutelu</a:t>
            </a:r>
            <a:br>
              <a:rPr lang="et-EE" b="1" dirty="0" smtClean="0"/>
            </a:br>
            <a:r>
              <a:rPr lang="et-EE" b="1" dirty="0" smtClean="0">
                <a:solidFill>
                  <a:srgbClr val="FF0000"/>
                </a:solidFill>
              </a:rPr>
              <a:t>discuss 5 minutes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 smtClean="0"/>
              <a:t>Leidke konkreetne probleemolukord asutuses </a:t>
            </a:r>
            <a:r>
              <a:rPr lang="et-EE" dirty="0" smtClean="0"/>
              <a:t>(me kavatseme seda olukorda hetk hiljem mänguga analüüsida – suhtuge ülesandesse vabalt ja loovalt! Võib ka valetada)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Find </a:t>
            </a:r>
            <a:r>
              <a:rPr lang="en-US" b="1" dirty="0">
                <a:solidFill>
                  <a:srgbClr val="FF0000"/>
                </a:solidFill>
              </a:rPr>
              <a:t>a problematic situation, ... „I say/want it to be done so... he/she says/does it so ..../reacts in a certain way...“ </a:t>
            </a:r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t-E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Find </a:t>
            </a:r>
            <a:r>
              <a:rPr lang="en-US" b="1" dirty="0">
                <a:solidFill>
                  <a:srgbClr val="FF0000"/>
                </a:solidFill>
              </a:rPr>
              <a:t>it and describe it </a:t>
            </a:r>
            <a:r>
              <a:rPr lang="en-US" b="1" dirty="0" smtClean="0">
                <a:solidFill>
                  <a:srgbClr val="FF0000"/>
                </a:solidFill>
              </a:rPr>
              <a:t>short</a:t>
            </a:r>
            <a:r>
              <a:rPr lang="et-EE" b="1" dirty="0" smtClean="0">
                <a:solidFill>
                  <a:srgbClr val="FF0000"/>
                </a:solidFill>
              </a:rPr>
              <a:t> </a:t>
            </a:r>
            <a:r>
              <a:rPr lang="et-EE" dirty="0" smtClean="0"/>
              <a:t>(</a:t>
            </a:r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t-EE" dirty="0" smtClean="0"/>
              <a:t>tell </a:t>
            </a:r>
            <a:r>
              <a:rPr lang="en-US" dirty="0" smtClean="0"/>
              <a:t>lie</a:t>
            </a:r>
            <a:r>
              <a:rPr lang="et-EE" dirty="0" smtClean="0"/>
              <a:t>s as well)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Valime ühe olukorra</a:t>
            </a:r>
            <a:br>
              <a:rPr lang="et-EE" dirty="0" smtClean="0"/>
            </a:br>
            <a:r>
              <a:rPr lang="en-US" b="1" dirty="0">
                <a:solidFill>
                  <a:srgbClr val="FF0000"/>
                </a:solidFill>
              </a:rPr>
              <a:t>we choose one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... hääletame demokraatlikult</a:t>
            </a:r>
          </a:p>
          <a:p>
            <a:pPr marL="0" indent="0">
              <a:buNone/>
            </a:pPr>
            <a:r>
              <a:rPr lang="et-EE" dirty="0" smtClean="0"/>
              <a:t>... </a:t>
            </a:r>
            <a:r>
              <a:rPr lang="et-EE" dirty="0" smtClean="0">
                <a:solidFill>
                  <a:srgbClr val="FF0000"/>
                </a:solidFill>
              </a:rPr>
              <a:t>vote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democratic</a:t>
            </a:r>
          </a:p>
        </p:txBody>
      </p:sp>
    </p:spTree>
    <p:extLst>
      <p:ext uri="{BB962C8B-B14F-4D97-AF65-F5344CB8AC3E}">
        <p14:creationId xmlns:p14="http://schemas.microsoft.com/office/powerpoint/2010/main" xmlns="" val="28219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Olukorra kirjeldusest teeme kiire dialoogivisandi, mängu mudeli</a:t>
            </a:r>
          </a:p>
          <a:p>
            <a:pPr marL="0" indent="0">
              <a:buNone/>
            </a:pPr>
            <a:r>
              <a:rPr lang="en-US" dirty="0"/>
              <a:t>the description of the situation - </a:t>
            </a:r>
            <a:r>
              <a:rPr lang="en-US" b="1" dirty="0">
                <a:solidFill>
                  <a:srgbClr val="FF0000"/>
                </a:solidFill>
              </a:rPr>
              <a:t>let us make </a:t>
            </a:r>
            <a:r>
              <a:rPr lang="et-EE" b="1" dirty="0" smtClean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quick </a:t>
            </a:r>
            <a:r>
              <a:rPr lang="en-US" b="1" dirty="0">
                <a:solidFill>
                  <a:srgbClr val="FF0000"/>
                </a:solidFill>
              </a:rPr>
              <a:t>sketch of the dialogue, the game model</a:t>
            </a:r>
            <a:endParaRPr lang="et-E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83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</a:t>
            </a:r>
            <a:r>
              <a:rPr lang="et-EE" dirty="0" smtClean="0"/>
              <a:t>äng / </a:t>
            </a:r>
            <a:r>
              <a:rPr lang="et-EE" dirty="0" smtClean="0">
                <a:solidFill>
                  <a:srgbClr val="FF0000"/>
                </a:solidFill>
              </a:rPr>
              <a:t>we start playing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Dialoogi läbimäng. Lihtsalt, nii nagu tundub õige olevat. Võib ka neutraalselt. Võib väga valesti mängida. JULGEGE OLLA KOHMAKAD, RUMALAD, ABITUD – te pole ju näitlejad!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Dare to be not funny, </a:t>
            </a:r>
            <a:r>
              <a:rPr lang="et-EE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are </a:t>
            </a:r>
            <a:r>
              <a:rPr lang="en-US" b="1" dirty="0">
                <a:solidFill>
                  <a:srgbClr val="FF0000"/>
                </a:solidFill>
              </a:rPr>
              <a:t>to be silly, helpless - you're not actors!</a:t>
            </a:r>
          </a:p>
        </p:txBody>
      </p:sp>
    </p:spTree>
    <p:extLst>
      <p:ext uri="{BB962C8B-B14F-4D97-AF65-F5344CB8AC3E}">
        <p14:creationId xmlns:p14="http://schemas.microsoft.com/office/powerpoint/2010/main" xmlns="" val="35461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Analüüsime kiirelt – miks nii läks... (untsu läks)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1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Miks sa nii tegid?</a:t>
            </a:r>
            <a:r>
              <a:rPr lang="et-EE" dirty="0" smtClean="0">
                <a:solidFill>
                  <a:srgbClr val="FF0000"/>
                </a:solidFill>
              </a:rPr>
              <a:t> - Why</a:t>
            </a:r>
            <a:r>
              <a:rPr lang="et-EE" dirty="0">
                <a:solidFill>
                  <a:srgbClr val="FF0000"/>
                </a:solidFill>
              </a:rPr>
              <a:t>? for what?</a:t>
            </a:r>
            <a:endParaRPr lang="et-E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dirty="0" smtClean="0"/>
              <a:t>Kuidas partneri jaoks see oli? </a:t>
            </a:r>
            <a:r>
              <a:rPr lang="et-EE" dirty="0">
                <a:solidFill>
                  <a:srgbClr val="FF0000"/>
                </a:solidFill>
              </a:rPr>
              <a:t>- Why? for what?</a:t>
            </a:r>
            <a:endParaRPr lang="et-E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dirty="0" smtClean="0"/>
              <a:t>Miks partner nii tegi? </a:t>
            </a:r>
            <a:r>
              <a:rPr lang="et-EE" dirty="0">
                <a:solidFill>
                  <a:srgbClr val="FF0000"/>
                </a:solidFill>
              </a:rPr>
              <a:t>- Why? for what?</a:t>
            </a:r>
            <a:endParaRPr lang="et-E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dirty="0" smtClean="0"/>
              <a:t>Kuidas see teie jaoks oli? </a:t>
            </a:r>
            <a:r>
              <a:rPr lang="et-EE" dirty="0">
                <a:solidFill>
                  <a:srgbClr val="FF0000"/>
                </a:solidFill>
              </a:rPr>
              <a:t>- Why? for what?</a:t>
            </a:r>
            <a:endParaRPr lang="et-E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7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Järeldus... </a:t>
            </a:r>
            <a:r>
              <a:rPr lang="en-US" dirty="0">
                <a:solidFill>
                  <a:srgbClr val="FF0000"/>
                </a:solidFill>
              </a:rPr>
              <a:t>Conclusion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Meil on eelhäälestus, hoiak igas suhtlusolukorras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 have our own attitude in every social situation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749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Proovi mängida uuesti, ilma arvamata –eelarvamusteta; tee nii nagu sulle lihtsalt hea on; oma vajadustest lähtuvalt.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Try to play it again, without preset attitude to this person; do it the way it feels good for you; according your own needs.</a:t>
            </a:r>
          </a:p>
        </p:txBody>
      </p:sp>
    </p:spTree>
    <p:extLst>
      <p:ext uri="{BB962C8B-B14F-4D97-AF65-F5344CB8AC3E}">
        <p14:creationId xmlns:p14="http://schemas.microsoft.com/office/powerpoint/2010/main" xmlns="" val="18214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Kummaltki küsida – mis ühel või teisel vaja.</a:t>
            </a:r>
          </a:p>
          <a:p>
            <a:pPr marL="0" indent="0">
              <a:buNone/>
            </a:pPr>
            <a:r>
              <a:rPr lang="et-EE" dirty="0" smtClean="0"/>
              <a:t>Lähtuda pigem oma konkreetsest vajadusest, mitte eelhoiakust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Build your behavior on your needs.</a:t>
            </a:r>
          </a:p>
        </p:txBody>
      </p:sp>
    </p:spTree>
    <p:extLst>
      <p:ext uri="{BB962C8B-B14F-4D97-AF65-F5344CB8AC3E}">
        <p14:creationId xmlns:p14="http://schemas.microsoft.com/office/powerpoint/2010/main" xmlns="" val="7461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Kas ja kuidas sellist lahendust saab rakendada reaalses olukorras?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Whether </a:t>
            </a:r>
            <a:r>
              <a:rPr lang="en-US" dirty="0">
                <a:solidFill>
                  <a:srgbClr val="FF0000"/>
                </a:solidFill>
              </a:rPr>
              <a:t>and how this can be implemented in a real situations?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1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/>
              <a:t>Ettevõtete juhtidele pakkus meie tegevus huvi ja kutsuti esinema: </a:t>
            </a:r>
            <a:r>
              <a:rPr lang="et-EE" sz="2400" b="1" dirty="0"/>
              <a:t>Pärnu Konverentsid; mõned panga kliendiüritused; ettevõtete töötajatele suunatud motivatsiooniüritused.</a:t>
            </a:r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Business leaders were interested in our doings and invited us to perform: </a:t>
            </a:r>
            <a:endParaRPr lang="et-E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Pärnu</a:t>
            </a:r>
            <a:r>
              <a:rPr lang="en-US" sz="2400" b="1" dirty="0">
                <a:solidFill>
                  <a:srgbClr val="FF0000"/>
                </a:solidFill>
              </a:rPr>
              <a:t> Leadership </a:t>
            </a:r>
            <a:r>
              <a:rPr lang="en-US" sz="2400" b="1" dirty="0" smtClean="0">
                <a:solidFill>
                  <a:srgbClr val="FF0000"/>
                </a:solidFill>
              </a:rPr>
              <a:t>Conference; </a:t>
            </a:r>
            <a:endParaRPr lang="et-E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bank's </a:t>
            </a:r>
            <a:r>
              <a:rPr lang="en-US" sz="2400" b="1" dirty="0">
                <a:solidFill>
                  <a:srgbClr val="FF0000"/>
                </a:solidFill>
              </a:rPr>
              <a:t>customer events; </a:t>
            </a:r>
            <a:endParaRPr lang="et-E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company </a:t>
            </a:r>
            <a:r>
              <a:rPr lang="en-US" sz="2400" b="1" dirty="0">
                <a:solidFill>
                  <a:srgbClr val="FF0000"/>
                </a:solidFill>
              </a:rPr>
              <a:t>employees targeted motivation events.</a:t>
            </a:r>
          </a:p>
        </p:txBody>
      </p:sp>
    </p:spTree>
    <p:extLst>
      <p:ext uri="{BB962C8B-B14F-4D97-AF65-F5344CB8AC3E}">
        <p14:creationId xmlns:p14="http://schemas.microsoft.com/office/powerpoint/2010/main" xmlns="" val="36627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Minu arusaam </a:t>
            </a:r>
            <a:r>
              <a:rPr lang="et-EE" dirty="0"/>
              <a:t>/ </a:t>
            </a:r>
            <a:r>
              <a:rPr lang="et-EE" b="1" dirty="0">
                <a:solidFill>
                  <a:srgbClr val="FF0000"/>
                </a:solidFill>
              </a:rPr>
              <a:t>as i understand 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err="1"/>
              <a:t>M</a:t>
            </a:r>
            <a:r>
              <a:rPr lang="en-US" sz="2600" dirty="0" err="1" smtClean="0"/>
              <a:t>illiseid</a:t>
            </a:r>
            <a:r>
              <a:rPr lang="en-US" sz="2600" dirty="0" smtClean="0"/>
              <a:t> </a:t>
            </a:r>
            <a:r>
              <a:rPr lang="en-US" sz="2600" dirty="0" err="1"/>
              <a:t>probleeme</a:t>
            </a:r>
            <a:r>
              <a:rPr lang="en-US" sz="2600" dirty="0"/>
              <a:t> </a:t>
            </a:r>
            <a:r>
              <a:rPr lang="en-US" sz="2600" dirty="0" err="1"/>
              <a:t>organisatsioonis</a:t>
            </a:r>
            <a:r>
              <a:rPr lang="en-US" sz="2600" dirty="0"/>
              <a:t> </a:t>
            </a:r>
            <a:r>
              <a:rPr lang="en-US" sz="2600" dirty="0" err="1"/>
              <a:t>saab</a:t>
            </a:r>
            <a:r>
              <a:rPr lang="en-US" sz="2600" dirty="0"/>
              <a:t> </a:t>
            </a:r>
            <a:r>
              <a:rPr lang="en-US" sz="2600" dirty="0" err="1"/>
              <a:t>teatri</a:t>
            </a:r>
            <a:r>
              <a:rPr lang="en-US" sz="2600" dirty="0"/>
              <a:t> </a:t>
            </a:r>
            <a:r>
              <a:rPr lang="en-US" sz="2600" dirty="0" err="1"/>
              <a:t>vahenditega</a:t>
            </a:r>
            <a:r>
              <a:rPr lang="en-US" sz="2600" dirty="0"/>
              <a:t> </a:t>
            </a:r>
            <a:r>
              <a:rPr lang="en-US" sz="2600" dirty="0" err="1"/>
              <a:t>lahendada</a:t>
            </a:r>
            <a:r>
              <a:rPr lang="en-US" sz="2600" dirty="0"/>
              <a:t>?</a:t>
            </a:r>
            <a:r>
              <a:rPr lang="nn-NO" sz="2600" dirty="0"/>
              <a:t> </a:t>
            </a:r>
            <a:r>
              <a:rPr lang="et-EE" sz="2600" dirty="0" smtClean="0"/>
              <a:t>– </a:t>
            </a:r>
            <a:r>
              <a:rPr lang="et-EE" sz="2600" b="1" dirty="0" smtClean="0"/>
              <a:t>SUHTLUSPROBLEEME</a:t>
            </a:r>
          </a:p>
          <a:p>
            <a:pPr marL="0" indent="0">
              <a:buNone/>
            </a:pPr>
            <a:r>
              <a:rPr lang="et-EE" sz="2600" dirty="0" smtClean="0"/>
              <a:t>Korrigeerida inimeste hoiakuid. Kõik suhtlusprobleemid on kinni meie hoiakutes, </a:t>
            </a:r>
            <a:r>
              <a:rPr lang="et-EE" sz="2600" u="sng" dirty="0" smtClean="0"/>
              <a:t>mida me saame alati ise valida</a:t>
            </a: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What kind </a:t>
            </a:r>
            <a:r>
              <a:rPr lang="en-US" sz="2600" dirty="0">
                <a:solidFill>
                  <a:srgbClr val="FF0000"/>
                </a:solidFill>
              </a:rPr>
              <a:t>of problems can you solve in organization using the tools of theatre</a:t>
            </a:r>
            <a:r>
              <a:rPr lang="et-EE" sz="2600" dirty="0" smtClean="0">
                <a:solidFill>
                  <a:srgbClr val="FF0000"/>
                </a:solidFill>
              </a:rPr>
              <a:t>?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t-EE" sz="2600" dirty="0" smtClean="0">
                <a:solidFill>
                  <a:srgbClr val="FF0000"/>
                </a:solidFill>
              </a:rPr>
              <a:t>– </a:t>
            </a:r>
            <a:r>
              <a:rPr lang="en-US" sz="2600" dirty="0" smtClean="0"/>
              <a:t>human</a:t>
            </a:r>
            <a:r>
              <a:rPr lang="et-EE" sz="2600" dirty="0" smtClean="0"/>
              <a:t> </a:t>
            </a:r>
            <a:r>
              <a:rPr lang="en-US" sz="2600" b="1" dirty="0" smtClean="0"/>
              <a:t>COMMUNICATION PROBLEMS</a:t>
            </a:r>
          </a:p>
          <a:p>
            <a:pPr marL="0" indent="0">
              <a:buNone/>
            </a:pPr>
            <a:r>
              <a:rPr lang="en-US" sz="2600" dirty="0" smtClean="0"/>
              <a:t>To </a:t>
            </a:r>
            <a:r>
              <a:rPr lang="en-US" sz="2600" dirty="0"/>
              <a:t>correct people's attitudes. All communication problems are the result of our inappropriate attitudes. </a:t>
            </a:r>
          </a:p>
          <a:p>
            <a:pPr marL="0" indent="0">
              <a:buNone/>
            </a:pPr>
            <a:r>
              <a:rPr lang="en-US" sz="2600" dirty="0" smtClean="0"/>
              <a:t>Remember </a:t>
            </a:r>
            <a:r>
              <a:rPr lang="en-US" sz="2600" dirty="0"/>
              <a:t>- </a:t>
            </a:r>
            <a:r>
              <a:rPr lang="en-US" sz="2600" u="sng" dirty="0"/>
              <a:t>we </a:t>
            </a:r>
            <a:r>
              <a:rPr lang="et-EE" sz="2600" u="sng" dirty="0" smtClean="0"/>
              <a:t>are </a:t>
            </a:r>
            <a:r>
              <a:rPr lang="en-US" sz="2600" u="sng" dirty="0" smtClean="0"/>
              <a:t>always </a:t>
            </a:r>
            <a:r>
              <a:rPr lang="et-EE" sz="2600" u="sng" dirty="0" smtClean="0"/>
              <a:t>free to </a:t>
            </a:r>
            <a:r>
              <a:rPr lang="en-US" sz="2600" u="sng" dirty="0" smtClean="0"/>
              <a:t>choose </a:t>
            </a:r>
            <a:r>
              <a:rPr lang="en-US" sz="2600" u="sng" dirty="0"/>
              <a:t>our attitudes</a:t>
            </a:r>
            <a:endParaRPr lang="et-EE" sz="2600" u="sng" dirty="0"/>
          </a:p>
          <a:p>
            <a:pPr marL="0" indent="0">
              <a:buNone/>
            </a:pPr>
            <a:endParaRPr lang="et-EE" sz="2800" u="sng" dirty="0" smtClean="0"/>
          </a:p>
          <a:p>
            <a:pPr marL="0" indent="0">
              <a:buNone/>
            </a:pPr>
            <a:endParaRPr lang="et-EE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31801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t-EE" sz="4000" dirty="0" smtClean="0"/>
              <a:t>Lavastus „Eesmärk“</a:t>
            </a:r>
            <a:br>
              <a:rPr lang="et-EE" sz="4000" dirty="0" smtClean="0"/>
            </a:br>
            <a:r>
              <a:rPr lang="et-EE" sz="4000" dirty="0" smtClean="0"/>
              <a:t>① aste </a:t>
            </a:r>
            <a:r>
              <a:rPr lang="et-EE" sz="4000" dirty="0"/>
              <a:t>– </a:t>
            </a:r>
            <a:r>
              <a:rPr lang="et-EE" sz="4000" dirty="0">
                <a:solidFill>
                  <a:srgbClr val="FF0000"/>
                </a:solidFill>
              </a:rPr>
              <a:t>PASSIIVNE </a:t>
            </a:r>
            <a:r>
              <a:rPr lang="et-EE" sz="4000" dirty="0" smtClean="0">
                <a:solidFill>
                  <a:srgbClr val="FF0000"/>
                </a:solidFill>
              </a:rPr>
              <a:t>MEETOD / </a:t>
            </a:r>
            <a:br>
              <a:rPr lang="et-EE" sz="4000" dirty="0" smtClean="0">
                <a:solidFill>
                  <a:srgbClr val="FF0000"/>
                </a:solidFill>
              </a:rPr>
            </a:br>
            <a:r>
              <a:rPr lang="et-EE" sz="4000" b="1" dirty="0" smtClean="0">
                <a:solidFill>
                  <a:srgbClr val="FF0000"/>
                </a:solidFill>
              </a:rPr>
              <a:t>PASSIVE METHOD</a:t>
            </a:r>
            <a:r>
              <a:rPr lang="et-EE" dirty="0">
                <a:solidFill>
                  <a:srgbClr val="FF0000"/>
                </a:solidFill>
              </a:rPr>
              <a:t/>
            </a:r>
            <a:br>
              <a:rPr lang="et-EE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Teatri vahenditega näitame parimaid lahendusi / With theatre tools we show the </a:t>
            </a:r>
            <a:r>
              <a:rPr lang="et-EE" b="1" dirty="0" smtClean="0"/>
              <a:t>best practice, solutions</a:t>
            </a:r>
            <a:r>
              <a:rPr lang="et-EE" dirty="0" smtClean="0"/>
              <a:t>. </a:t>
            </a:r>
          </a:p>
          <a:p>
            <a:pPr marL="0" indent="0">
              <a:buNone/>
            </a:pPr>
            <a:r>
              <a:rPr lang="et-EE" dirty="0" smtClean="0"/>
              <a:t>Ehk mõni tunneb ära enda igapäeva töös tuttava olukorra ja teeb edasiseks eluks järeldusi.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Tore, mugav, ohutu ja LÕBUS /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Great, comfortable, safe and </a:t>
            </a:r>
            <a:r>
              <a:rPr lang="et-EE" b="1" dirty="0" smtClean="0">
                <a:solidFill>
                  <a:srgbClr val="FF0000"/>
                </a:solidFill>
              </a:rPr>
              <a:t>FUN</a:t>
            </a:r>
            <a:endParaRPr lang="et-E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728192"/>
          </a:xfrm>
        </p:spPr>
        <p:txBody>
          <a:bodyPr>
            <a:noAutofit/>
          </a:bodyPr>
          <a:lstStyle/>
          <a:p>
            <a:r>
              <a:rPr lang="et-EE" sz="3000" dirty="0" smtClean="0"/>
              <a:t>Koolitusprogrammid / </a:t>
            </a:r>
            <a:r>
              <a:rPr lang="en-US" sz="3200" dirty="0">
                <a:solidFill>
                  <a:srgbClr val="FF0000"/>
                </a:solidFill>
              </a:rPr>
              <a:t>Training Programs </a:t>
            </a:r>
            <a:r>
              <a:rPr lang="et-EE" sz="3000" dirty="0" smtClean="0"/>
              <a:t>: </a:t>
            </a:r>
            <a:br>
              <a:rPr lang="et-EE" sz="3000" dirty="0" smtClean="0"/>
            </a:br>
            <a:r>
              <a:rPr lang="en-US" sz="3000" dirty="0" smtClean="0"/>
              <a:t>„</a:t>
            </a:r>
            <a:r>
              <a:rPr lang="en-US" sz="3000" dirty="0" err="1"/>
              <a:t>Lendava</a:t>
            </a:r>
            <a:r>
              <a:rPr lang="en-US" sz="3000" dirty="0"/>
              <a:t> </a:t>
            </a:r>
            <a:r>
              <a:rPr lang="en-US" sz="3000" dirty="0" err="1"/>
              <a:t>Piisoni</a:t>
            </a:r>
            <a:r>
              <a:rPr lang="en-US" sz="3000" dirty="0"/>
              <a:t> </a:t>
            </a:r>
            <a:r>
              <a:rPr lang="en-US" sz="3000" dirty="0" err="1"/>
              <a:t>Tsirkus</a:t>
            </a:r>
            <a:r>
              <a:rPr lang="en-US" sz="3000" dirty="0" smtClean="0"/>
              <a:t>“</a:t>
            </a:r>
            <a:r>
              <a:rPr lang="et-EE" sz="3000" dirty="0" smtClean="0"/>
              <a:t>; „Teenindusmagnet“</a:t>
            </a:r>
            <a:r>
              <a:rPr lang="en-US" sz="3000" dirty="0">
                <a:solidFill>
                  <a:srgbClr val="FF0000"/>
                </a:solidFill>
              </a:rPr>
              <a:t/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t-EE" sz="3000" dirty="0" smtClean="0"/>
              <a:t>②aste – TEOORIA ILLUSTREERIMINE / </a:t>
            </a:r>
            <a:br>
              <a:rPr lang="et-EE" sz="3000" dirty="0" smtClean="0"/>
            </a:br>
            <a:r>
              <a:rPr lang="et-EE" sz="3200" b="1" dirty="0" smtClean="0">
                <a:solidFill>
                  <a:srgbClr val="FF0000"/>
                </a:solidFill>
              </a:rPr>
              <a:t>ILLUSTRATED THEORY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 smtClean="0"/>
              <a:t>Lisandus psühholoog </a:t>
            </a:r>
            <a:r>
              <a:rPr lang="et-EE" b="1" dirty="0" smtClean="0"/>
              <a:t>Heiti Pakk</a:t>
            </a:r>
            <a:r>
              <a:rPr lang="et-EE" dirty="0" smtClean="0"/>
              <a:t> ja uus mõõde – juhtimiskoolitaja ja tema teooria</a:t>
            </a:r>
            <a:r>
              <a:rPr lang="et-EE" dirty="0"/>
              <a:t>. Sündis terviklik </a:t>
            </a:r>
            <a:r>
              <a:rPr lang="et-EE" dirty="0" smtClean="0"/>
              <a:t>koolitusprogramm.</a:t>
            </a:r>
          </a:p>
          <a:p>
            <a:pPr marL="0" indent="0">
              <a:buNone/>
            </a:pPr>
            <a:r>
              <a:rPr lang="et-EE" b="1" dirty="0"/>
              <a:t>P</a:t>
            </a:r>
            <a:r>
              <a:rPr lang="en-US" b="1" dirty="0" err="1" smtClean="0"/>
              <a:t>sychologist</a:t>
            </a:r>
            <a:r>
              <a:rPr lang="en-US" b="1" dirty="0" smtClean="0"/>
              <a:t> </a:t>
            </a:r>
            <a:r>
              <a:rPr lang="en-US" b="1" dirty="0" err="1"/>
              <a:t>Heiti</a:t>
            </a:r>
            <a:r>
              <a:rPr lang="en-US" b="1" dirty="0"/>
              <a:t> </a:t>
            </a:r>
            <a:r>
              <a:rPr lang="et-EE" b="1" dirty="0" smtClean="0"/>
              <a:t>Pakk</a:t>
            </a:r>
            <a:r>
              <a:rPr lang="en-US" b="1" dirty="0" smtClean="0"/>
              <a:t> </a:t>
            </a:r>
            <a:r>
              <a:rPr lang="en-US" b="1" dirty="0"/>
              <a:t>and a new dimension - the trainer and his management theory</a:t>
            </a:r>
            <a:r>
              <a:rPr lang="en-US" b="1" dirty="0" smtClean="0"/>
              <a:t>.</a:t>
            </a:r>
            <a:r>
              <a:rPr lang="et-EE" b="1" dirty="0" smtClean="0"/>
              <a:t> </a:t>
            </a:r>
          </a:p>
          <a:p>
            <a:pPr marL="0" indent="0">
              <a:buNone/>
            </a:pPr>
            <a:r>
              <a:rPr lang="et-EE" b="1" dirty="0"/>
              <a:t>A theatrical training </a:t>
            </a:r>
            <a:r>
              <a:rPr lang="et-EE" b="1" dirty="0" smtClean="0"/>
              <a:t>program</a:t>
            </a:r>
            <a:r>
              <a:rPr lang="et-EE" b="1" dirty="0"/>
              <a:t> </a:t>
            </a:r>
            <a:r>
              <a:rPr lang="et-EE" b="1" dirty="0" smtClean="0"/>
              <a:t>providing b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/>
              <a:t>solutions of typical </a:t>
            </a:r>
            <a:r>
              <a:rPr lang="et-EE" b="1" dirty="0" smtClean="0"/>
              <a:t>leadership </a:t>
            </a:r>
            <a:r>
              <a:rPr lang="en-US" b="1" dirty="0" smtClean="0"/>
              <a:t>situations </a:t>
            </a:r>
            <a:r>
              <a:rPr lang="en-US" b="1" dirty="0"/>
              <a:t>(delegating tasks, providing negative feedback etc.)</a:t>
            </a:r>
            <a:endParaRPr lang="et-E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9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väga </a:t>
            </a:r>
            <a:r>
              <a:rPr lang="et-EE" dirty="0"/>
              <a:t>põnev, mänguline, õpetlik, </a:t>
            </a:r>
            <a:r>
              <a:rPr lang="et-EE" dirty="0" smtClean="0"/>
              <a:t>praktilisi </a:t>
            </a:r>
            <a:r>
              <a:rPr lang="et-EE" dirty="0"/>
              <a:t>näpunäiteid.</a:t>
            </a:r>
          </a:p>
          <a:p>
            <a:pPr marL="0" indent="0">
              <a:buNone/>
            </a:pPr>
            <a:endParaRPr lang="et-E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very exciting, playful, educational, practical </a:t>
            </a:r>
            <a:r>
              <a:rPr lang="en-US" b="1" dirty="0" smtClean="0">
                <a:solidFill>
                  <a:srgbClr val="FF0000"/>
                </a:solidFill>
              </a:rPr>
              <a:t>tips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082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①</a:t>
            </a:r>
            <a:r>
              <a:rPr lang="et-EE" b="1" dirty="0" smtClean="0"/>
              <a:t>,</a:t>
            </a:r>
            <a:r>
              <a:rPr lang="en-US" b="1" dirty="0" smtClean="0"/>
              <a:t>②</a:t>
            </a:r>
            <a:r>
              <a:rPr lang="et-EE" b="1" dirty="0" smtClean="0"/>
              <a:t> - </a:t>
            </a:r>
            <a:r>
              <a:rPr lang="en-US" sz="4000" b="1" dirty="0" smtClean="0"/>
              <a:t>management training</a:t>
            </a:r>
            <a:r>
              <a:rPr lang="et-EE" sz="4000" b="1" dirty="0" smtClean="0"/>
              <a:t>, lectures</a:t>
            </a:r>
            <a:r>
              <a:rPr lang="en-US" sz="4000" b="1" dirty="0" smtClean="0"/>
              <a:t> </a:t>
            </a:r>
            <a:r>
              <a:rPr lang="en-US" sz="4000" b="1" dirty="0"/>
              <a:t>with professional 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It's interesting, it's useful, it's cool. it's "easy to eat"</a:t>
            </a:r>
          </a:p>
          <a:p>
            <a:pPr marL="0" indent="0">
              <a:buNone/>
            </a:pPr>
            <a:r>
              <a:rPr lang="et-EE" sz="2600" dirty="0" smtClean="0"/>
              <a:t>Keywords:</a:t>
            </a:r>
            <a:endParaRPr lang="et-EE" sz="2600" dirty="0"/>
          </a:p>
          <a:p>
            <a:r>
              <a:rPr lang="en-US" sz="2600" dirty="0"/>
              <a:t>Meet with the management of the company, </a:t>
            </a:r>
            <a:r>
              <a:rPr lang="en-US" sz="2600" b="1" dirty="0"/>
              <a:t>ask </a:t>
            </a:r>
            <a:r>
              <a:rPr lang="en-US" sz="2600" b="1" dirty="0" smtClean="0"/>
              <a:t>the</a:t>
            </a:r>
            <a:r>
              <a:rPr lang="et-EE" sz="2600" b="1" dirty="0" smtClean="0"/>
              <a:t>m</a:t>
            </a:r>
            <a:r>
              <a:rPr lang="en-US" sz="2600" b="1" dirty="0" smtClean="0"/>
              <a:t> </a:t>
            </a:r>
            <a:r>
              <a:rPr lang="en-US" sz="2600" b="1" dirty="0"/>
              <a:t>to tell stories</a:t>
            </a:r>
            <a:r>
              <a:rPr lang="en-US" sz="2600" dirty="0"/>
              <a:t>; detect the collage of possible problems</a:t>
            </a:r>
            <a:r>
              <a:rPr lang="en-US" sz="2600" dirty="0" smtClean="0"/>
              <a:t>;</a:t>
            </a:r>
            <a:endParaRPr lang="et-EE" sz="2600" dirty="0" smtClean="0"/>
          </a:p>
          <a:p>
            <a:endParaRPr lang="et-EE" sz="2600" dirty="0" smtClean="0"/>
          </a:p>
          <a:p>
            <a:r>
              <a:rPr lang="en-US" sz="2600" dirty="0"/>
              <a:t>Work home – find the </a:t>
            </a:r>
            <a:r>
              <a:rPr lang="en-US" sz="2600" dirty="0" smtClean="0"/>
              <a:t>conflicts</a:t>
            </a:r>
            <a:r>
              <a:rPr lang="et-EE" sz="2600" dirty="0" smtClean="0"/>
              <a:t>, </a:t>
            </a:r>
            <a:r>
              <a:rPr lang="en-US" sz="2600" dirty="0" smtClean="0"/>
              <a:t>build </a:t>
            </a:r>
            <a:r>
              <a:rPr lang="en-US" sz="2600" dirty="0"/>
              <a:t>the theatrical dialogues</a:t>
            </a:r>
            <a:r>
              <a:rPr lang="en-US" sz="2600" dirty="0" smtClean="0"/>
              <a:t>, </a:t>
            </a:r>
            <a:r>
              <a:rPr lang="en-US" sz="2600" b="1" dirty="0"/>
              <a:t>make the theatre </a:t>
            </a:r>
            <a:r>
              <a:rPr lang="en-US" sz="2600" b="1" dirty="0" smtClean="0"/>
              <a:t>play</a:t>
            </a:r>
            <a:r>
              <a:rPr lang="et-EE" sz="2600" b="1" dirty="0" smtClean="0"/>
              <a:t> of it</a:t>
            </a:r>
            <a:r>
              <a:rPr lang="en-US" sz="2600" dirty="0" smtClean="0"/>
              <a:t>;</a:t>
            </a:r>
            <a:endParaRPr lang="et-EE" sz="2600" dirty="0" smtClean="0"/>
          </a:p>
          <a:p>
            <a:pPr marL="0" indent="0">
              <a:buNone/>
            </a:pPr>
            <a:endParaRPr lang="et-EE" sz="2600" dirty="0" smtClean="0"/>
          </a:p>
          <a:p>
            <a:r>
              <a:rPr lang="en-US" sz="2600" dirty="0"/>
              <a:t>Work home – find the general problematic issue that concerns that </a:t>
            </a:r>
            <a:r>
              <a:rPr lang="en-US" sz="2600" dirty="0" smtClean="0"/>
              <a:t>company</a:t>
            </a:r>
            <a:r>
              <a:rPr lang="et-EE" sz="2600" dirty="0" smtClean="0"/>
              <a:t>; </a:t>
            </a:r>
            <a:r>
              <a:rPr lang="et-EE" sz="2600" b="1" dirty="0" smtClean="0"/>
              <a:t>build up your theoretical lecture</a:t>
            </a:r>
            <a:r>
              <a:rPr lang="en-US" sz="2600" dirty="0" smtClean="0"/>
              <a:t>;</a:t>
            </a:r>
            <a:endParaRPr lang="et-EE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947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6120680"/>
          </a:xfrm>
        </p:spPr>
        <p:txBody>
          <a:bodyPr>
            <a:normAutofit/>
          </a:bodyPr>
          <a:lstStyle/>
          <a:p>
            <a:r>
              <a:rPr lang="en-US" sz="2800" dirty="0"/>
              <a:t>Main event - meeting of the board/all employees of the company; </a:t>
            </a:r>
            <a:r>
              <a:rPr lang="en-US" sz="2800" b="1" dirty="0"/>
              <a:t>play your story until you face the problematic point/conflict. Freeze the play </a:t>
            </a:r>
            <a:r>
              <a:rPr lang="en-US" sz="2800" dirty="0"/>
              <a:t>and explain the gist of the problem</a:t>
            </a:r>
            <a:r>
              <a:rPr lang="en-US" sz="2800" dirty="0" smtClean="0"/>
              <a:t>;</a:t>
            </a:r>
            <a:endParaRPr lang="et-EE" sz="2800" dirty="0" smtClean="0"/>
          </a:p>
          <a:p>
            <a:pPr marL="0" indent="0">
              <a:buNone/>
            </a:pPr>
            <a:endParaRPr lang="et-EE" sz="2800" dirty="0"/>
          </a:p>
          <a:p>
            <a:r>
              <a:rPr lang="et-EE" sz="2800" dirty="0"/>
              <a:t>Discuss </a:t>
            </a:r>
            <a:r>
              <a:rPr lang="et-EE" sz="2800" b="1" dirty="0"/>
              <a:t>possible solutions </a:t>
            </a:r>
            <a:r>
              <a:rPr lang="et-EE" sz="2800" dirty="0"/>
              <a:t>in separate groups</a:t>
            </a:r>
            <a:r>
              <a:rPr lang="et-EE" sz="2800" dirty="0" smtClean="0"/>
              <a:t>;</a:t>
            </a:r>
          </a:p>
          <a:p>
            <a:pPr marL="0" indent="0">
              <a:buNone/>
            </a:pPr>
            <a:endParaRPr lang="et-EE" sz="2800" dirty="0"/>
          </a:p>
          <a:p>
            <a:r>
              <a:rPr lang="en-US" sz="2800" dirty="0"/>
              <a:t>Try to </a:t>
            </a:r>
            <a:r>
              <a:rPr lang="en-US" sz="2800" b="1" dirty="0"/>
              <a:t>go on with the play, guided by the hints from the audience</a:t>
            </a:r>
            <a:r>
              <a:rPr lang="et-EE" sz="2800" dirty="0"/>
              <a:t>; </a:t>
            </a:r>
            <a:r>
              <a:rPr lang="et-EE" sz="2800" dirty="0" smtClean="0"/>
              <a:t>stop again if needed etc.</a:t>
            </a:r>
          </a:p>
          <a:p>
            <a:pPr marL="0" indent="0">
              <a:buNone/>
            </a:pPr>
            <a:endParaRPr lang="et-EE" sz="2800" dirty="0"/>
          </a:p>
          <a:p>
            <a:r>
              <a:rPr lang="en-US" sz="2800" dirty="0"/>
              <a:t>Make your conclusions, tell it to the audience</a:t>
            </a:r>
            <a:r>
              <a:rPr lang="en-US" sz="2800" dirty="0" smtClean="0"/>
              <a:t>;</a:t>
            </a:r>
            <a:endParaRPr lang="et-EE" sz="2800" dirty="0" smtClean="0"/>
          </a:p>
          <a:p>
            <a:pPr marL="0" indent="0" algn="r">
              <a:buNone/>
            </a:pPr>
            <a:r>
              <a:rPr lang="et-EE" sz="2800" dirty="0" smtClean="0"/>
              <a:t>I</a:t>
            </a:r>
            <a:r>
              <a:rPr lang="en-US" sz="2800" dirty="0" err="1"/>
              <a:t>llustrated</a:t>
            </a:r>
            <a:r>
              <a:rPr lang="en-US" sz="2800" dirty="0"/>
              <a:t> lecture with audience interaction! </a:t>
            </a:r>
            <a:r>
              <a:rPr lang="et-EE" sz="2800" dirty="0"/>
              <a:t>E</a:t>
            </a:r>
            <a:r>
              <a:rPr lang="en-US" sz="2800" dirty="0" err="1"/>
              <a:t>ffective</a:t>
            </a:r>
            <a:r>
              <a:rPr lang="en-US" sz="2800" dirty="0"/>
              <a:t>!</a:t>
            </a:r>
            <a:endParaRPr lang="et-EE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46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contact: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www.juhtimisteater.ee</a:t>
            </a:r>
            <a:r>
              <a:rPr lang="et-EE" dirty="0" smtClean="0"/>
              <a:t>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other </a:t>
            </a:r>
            <a:r>
              <a:rPr lang="en-US" dirty="0"/>
              <a:t>interesting teams:</a:t>
            </a:r>
          </a:p>
          <a:p>
            <a:pPr marL="0" indent="0">
              <a:buNone/>
            </a:pPr>
            <a:r>
              <a:rPr lang="en-US" dirty="0"/>
              <a:t>In Sweden - </a:t>
            </a:r>
            <a:r>
              <a:rPr lang="en-US" dirty="0" smtClean="0">
                <a:hlinkClick r:id="rId3"/>
              </a:rPr>
              <a:t>www.pocket.nu</a:t>
            </a:r>
            <a:r>
              <a:rPr lang="et-EE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In Estonia </a:t>
            </a:r>
            <a:r>
              <a:rPr lang="en-US" dirty="0" smtClean="0"/>
              <a:t>for youngsters/</a:t>
            </a:r>
            <a:r>
              <a:rPr lang="et-EE" dirty="0" smtClean="0"/>
              <a:t>schools</a:t>
            </a:r>
            <a:r>
              <a:rPr lang="en-US" dirty="0" smtClean="0"/>
              <a:t> – </a:t>
            </a:r>
            <a:r>
              <a:rPr lang="et-EE" dirty="0" smtClean="0">
                <a:hlinkClick r:id="rId4"/>
              </a:rPr>
              <a:t>www.</a:t>
            </a:r>
            <a:r>
              <a:rPr lang="en-US" dirty="0" smtClean="0">
                <a:hlinkClick r:id="rId4"/>
              </a:rPr>
              <a:t>ettevotlusteater.eu</a:t>
            </a:r>
            <a:r>
              <a:rPr lang="et-EE" dirty="0" smtClean="0"/>
              <a:t> 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(</a:t>
            </a:r>
            <a:r>
              <a:rPr lang="en-US" dirty="0" smtClean="0"/>
              <a:t>Festival </a:t>
            </a:r>
            <a:r>
              <a:rPr lang="en-US" dirty="0"/>
              <a:t>on May 22, in </a:t>
            </a:r>
            <a:r>
              <a:rPr lang="en-US" dirty="0" smtClean="0"/>
              <a:t>Rakvere</a:t>
            </a:r>
            <a:r>
              <a:rPr lang="et-EE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4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1228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Juhtimisteater / management theatre</vt:lpstr>
      <vt:lpstr>Minu kogemus, taust / my background</vt:lpstr>
      <vt:lpstr>Slide 3</vt:lpstr>
      <vt:lpstr>Lavastus „Eesmärk“ ① aste – PASSIIVNE MEETOD /  PASSIVE METHOD </vt:lpstr>
      <vt:lpstr>Koolitusprogrammid / Training Programs :  „Lendava Piisoni Tsirkus“; „Teenindusmagnet“ ②aste – TEOORIA ILLUSTREERIMINE /  ILLUSTRATED THEORY</vt:lpstr>
      <vt:lpstr>Slide 6</vt:lpstr>
      <vt:lpstr> ①,② - management training, lectures with professional actors </vt:lpstr>
      <vt:lpstr>Slide 8</vt:lpstr>
      <vt:lpstr>Please contact: </vt:lpstr>
      <vt:lpstr>Slide 10</vt:lpstr>
      <vt:lpstr>③</vt:lpstr>
      <vt:lpstr>Slide 12</vt:lpstr>
      <vt:lpstr>professional actors stay aside. Instead of acting they: - watch - observe - reflect what they see  - and give advice, how to ACT</vt:lpstr>
      <vt:lpstr>Slide 14</vt:lpstr>
      <vt:lpstr>näitleja/lavastaja</vt:lpstr>
      <vt:lpstr>Slide 16</vt:lpstr>
      <vt:lpstr>Slide 17</vt:lpstr>
      <vt:lpstr>Slide 18</vt:lpstr>
      <vt:lpstr>Teeme praktilise katsetuse</vt:lpstr>
      <vt:lpstr>isekeskis 5 min arutelu discuss 5 minutes </vt:lpstr>
      <vt:lpstr>Valime ühe olukorra we choose one situation</vt:lpstr>
      <vt:lpstr>Slide 22</vt:lpstr>
      <vt:lpstr>mäng / we start playing</vt:lpstr>
      <vt:lpstr>Slide 24</vt:lpstr>
      <vt:lpstr>?</vt:lpstr>
      <vt:lpstr>Järeldus... Conclusion ...</vt:lpstr>
      <vt:lpstr>Slide 27</vt:lpstr>
      <vt:lpstr>Slide 28</vt:lpstr>
      <vt:lpstr>Slide 29</vt:lpstr>
      <vt:lpstr>Minu arusaam / as i understand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Loovisik</dc:title>
  <dc:creator>User</dc:creator>
  <cp:lastModifiedBy>eva</cp:lastModifiedBy>
  <cp:revision>42</cp:revision>
  <dcterms:created xsi:type="dcterms:W3CDTF">2015-01-21T08:41:24Z</dcterms:created>
  <dcterms:modified xsi:type="dcterms:W3CDTF">2015-01-22T11:58:43Z</dcterms:modified>
</cp:coreProperties>
</file>