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1" r:id="rId3"/>
    <p:sldId id="288" r:id="rId4"/>
    <p:sldId id="289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1" r:id="rId14"/>
    <p:sldId id="299" r:id="rId15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4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B332-DD51-4C97-8CBD-C7004A982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F8B16-3968-4545-83E4-837F6BD51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349EB-4C32-4436-B30F-8A226B42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18859-D81C-495C-B7D8-C2B5907E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02F12-C410-4269-84C3-D6B0C564C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0748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ACFC-7DAC-4D13-B618-69647167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92C3E-B69C-4583-B678-B6BD96EF8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7B455-5CFB-4601-AA11-EB410303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7F4CE-6DBB-4F50-A90F-936196E03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5E041-C5BA-4C9A-A9A2-44D5B652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1118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38D335-026E-4030-A597-CB5B9D653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DC70D-E84E-4255-89F5-41D726B35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5D192-3AF7-47C1-8667-D7583EC6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AF950-DF8D-4823-8A35-F99DD102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45B08-52C7-48B7-B419-3F5293BA2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4033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34D06-0612-4031-AD1B-AB46ABAF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434E-7BF4-4801-8031-0525DFD0E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894C2-1214-4AF1-B02F-9E6BEC6E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914B0-8029-4DC6-ACBA-CA89FF36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C8862-FF25-4D4F-95F6-2DB6D66E3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5631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98D36-0CA1-47A1-8723-F1D4C2EA2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250D9-1FC3-49E3-8765-60A8EAF65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33CA0-07AA-4809-8951-DADCBECC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EADA7-055E-4800-987D-FCD48B2D8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D9033-35C5-40E8-9BB8-99AAD159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8928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951-BA4A-4C2B-BFE8-773F89CE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D9C68-8E8D-4D1D-A6CE-B42C32A25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8EAEA-601E-46E6-88E4-A69BF0F9E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B9055-9CB3-46B4-AF0D-BF43EE3E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48AC5-8541-4EB4-8913-B9D03528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B6125-F663-43E9-BF8F-2D00B13C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813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93F62-C00B-4300-B225-A134BC920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C31E-7489-4FEB-804B-EE7C92B4D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A8C67-EF3D-4B6E-ACDD-3BF45D22D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307198-8E6C-4D64-A5B2-4BDC21756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FFFA96-1B67-418E-9A70-711A598A8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E733B-0245-4E2E-AF36-949D7B106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821A5D-CDA8-40BA-BB9B-EC58FA93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29693-D94F-42CD-8C23-D990A4C6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296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BDE5-3580-4516-890B-D6025A9B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65284B-D6F9-4B69-964C-4CBB97A2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951F8-096C-4A16-8F74-250549A6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26A5C-943D-4428-A1A0-AF9867D79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2404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D823A4-8566-48B1-87EB-3F2D8AB67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65FEBB-F8EC-4697-B335-080F13FD9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F4A56-532C-4A6B-B223-510E360F3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6163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BFA58-A8D3-4FB2-A8A9-67F47FE40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B1BB4-3693-477E-B6C3-B3FB9F6D3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28418-B178-47B0-8F4D-C5189D469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6359C-DC51-4522-B230-87ED6E20E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D38931-952F-41CC-898C-5EE1A5BFF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94206-597C-4B04-BA85-A128EFDDF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6414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7D9D0-5D36-4592-BCC0-B2AE89D2C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B25A67-344E-45CF-8095-FE1486025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0B087-2D45-42E6-A5A5-FDA262BE0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6E282A-EABE-42E7-9EFF-3A8351EB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E05A7-86FC-4D20-81E3-1A3F8890C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15D4C-8250-4E94-9709-54F073607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5680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878C4D-3BBD-4D43-ADC9-CABA165A7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799D1-12B3-494D-9CB7-9D0E6F523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8393E-92B1-489A-A7EA-30C96A0AD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C3F3E-4074-4416-BF78-8661DD614D5C}" type="datetimeFigureOut">
              <a:rPr lang="en-BE" smtClean="0"/>
              <a:t>26/09/2020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A884A-A9CA-4B66-9654-3A9E6B5B3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138A6-1D4D-47F5-A8CC-47C688034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86508-628F-4695-8705-2B2F54D1215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1430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hyperlink" Target="https://www.creativeindustriesfederation.com/sites/default/files/2019-12/UK%20Creative%20Industries%20Infographi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s://www.davidparrish.com/creative-industries-definitions/" TargetMode="Externa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</a:rPr>
              <a:t>www.east-invest.eu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053" name="Picture 4" descr="EastInvest-Leaflet-fond-sansLog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3489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09986" y="572253"/>
            <a:ext cx="73720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EU4Business</a:t>
            </a:r>
            <a:r>
              <a:rPr lang="fr-BE" sz="45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500" b="1" dirty="0">
                <a:solidFill>
                  <a:srgbClr val="0356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Connecting</a:t>
            </a:r>
            <a:r>
              <a:rPr lang="fr-BE" sz="4500" b="1" dirty="0">
                <a:solidFill>
                  <a:srgbClr val="0356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b="1" dirty="0">
                <a:solidFill>
                  <a:srgbClr val="0356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AC8531-EE42-43D3-8063-2F8DF2B58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068" y="95093"/>
            <a:ext cx="3531595" cy="9543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47487F-46F4-4542-BE0D-093F08D974F4}"/>
              </a:ext>
            </a:extLst>
          </p:cNvPr>
          <p:cNvSpPr txBox="1"/>
          <p:nvPr/>
        </p:nvSpPr>
        <p:spPr>
          <a:xfrm>
            <a:off x="1612232" y="4316713"/>
            <a:ext cx="368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Ana Sarateanu</a:t>
            </a:r>
          </a:p>
          <a:p>
            <a:r>
              <a:rPr lang="en-US" dirty="0">
                <a:solidFill>
                  <a:srgbClr val="00B0F0"/>
                </a:solidFill>
              </a:rPr>
              <a:t>Senior Project Officer</a:t>
            </a:r>
            <a:endParaRPr lang="en-BE" dirty="0">
              <a:solidFill>
                <a:srgbClr val="00B0F0"/>
              </a:solidFill>
            </a:endParaRPr>
          </a:p>
        </p:txBody>
      </p:sp>
      <p:pic>
        <p:nvPicPr>
          <p:cNvPr id="2" name="Picture 9">
            <a:extLst>
              <a:ext uri="{FF2B5EF4-FFF2-40B4-BE49-F238E27FC236}">
                <a16:creationId xmlns:a16="http://schemas.microsoft.com/office/drawing/2014/main" id="{D49A22AF-7FCF-410C-B9F5-79F4EF776E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929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908909" y="390737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1FDF406-5097-413C-8F88-18816522A262}"/>
              </a:ext>
            </a:extLst>
          </p:cNvPr>
          <p:cNvSpPr txBox="1">
            <a:spLocks/>
          </p:cNvSpPr>
          <p:nvPr/>
        </p:nvSpPr>
        <p:spPr>
          <a:xfrm rot="17872722">
            <a:off x="-202266" y="3019815"/>
            <a:ext cx="402758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kern="0" dirty="0">
                <a:solidFill>
                  <a:srgbClr val="035682"/>
                </a:solidFill>
              </a:rPr>
              <a:t>The process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625811C-7C2B-40BF-939C-FCDB996F7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787" y="1343025"/>
            <a:ext cx="5686425" cy="5514975"/>
          </a:xfrm>
          <a:prstGeom prst="rect">
            <a:avLst/>
          </a:prstGeom>
        </p:spPr>
      </p:pic>
      <p:pic>
        <p:nvPicPr>
          <p:cNvPr id="2" name="Picture 9">
            <a:extLst>
              <a:ext uri="{FF2B5EF4-FFF2-40B4-BE49-F238E27FC236}">
                <a16:creationId xmlns:a16="http://schemas.microsoft.com/office/drawing/2014/main" id="{04E316CE-7CC7-426C-8EEB-8FA8922594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15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1FDF406-5097-413C-8F88-18816522A262}"/>
              </a:ext>
            </a:extLst>
          </p:cNvPr>
          <p:cNvSpPr txBox="1">
            <a:spLocks/>
          </p:cNvSpPr>
          <p:nvPr/>
        </p:nvSpPr>
        <p:spPr>
          <a:xfrm rot="17872722">
            <a:off x="-722026" y="2950666"/>
            <a:ext cx="402758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kern="0" dirty="0">
                <a:solidFill>
                  <a:srgbClr val="035682"/>
                </a:solidFill>
              </a:rPr>
              <a:t>The 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FF5E50-7568-449E-A35D-000E1E7CAE00}"/>
              </a:ext>
            </a:extLst>
          </p:cNvPr>
          <p:cNvSpPr txBox="1"/>
          <p:nvPr/>
        </p:nvSpPr>
        <p:spPr>
          <a:xfrm>
            <a:off x="1865529" y="1746624"/>
            <a:ext cx="988932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+mj-lt"/>
              </a:rPr>
              <a:t>EUROCHAMBRES, DG NEAR and the sectorial experts will select the 5 consortia for 5 sectors (upon the base of applications and selection grid)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+mj-lt"/>
              </a:rPr>
              <a:t>Therefore there will be 5 sectors covered each by a selected consortium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+mj-lt"/>
              </a:rPr>
              <a:t>Each consortium will launch her own call for proposals for a certain number of implemented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+mj-lt"/>
              </a:rPr>
              <a:t>Each implemented action will have a budget of max. 60.000,00 euro (95% financed, no indirect costs)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+mj-lt"/>
              </a:rPr>
              <a:t>There will be a max. number of </a:t>
            </a:r>
            <a:r>
              <a:rPr lang="en-GB" sz="2400" b="1" dirty="0" err="1">
                <a:solidFill>
                  <a:srgbClr val="00B0F0"/>
                </a:solidFill>
                <a:latin typeface="+mj-lt"/>
              </a:rPr>
              <a:t>twinnings</a:t>
            </a:r>
            <a:r>
              <a:rPr lang="en-GB" sz="2400" b="1" dirty="0">
                <a:solidFill>
                  <a:srgbClr val="00B0F0"/>
                </a:solidFill>
                <a:latin typeface="+mj-lt"/>
              </a:rPr>
              <a:t> to be granted, a max. number of study visits and a max. number of B2B matches to be granted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  <a:latin typeface="+mj-lt"/>
              </a:rPr>
              <a:t>National Chambers will have a role in the promotion of the call at national level </a:t>
            </a:r>
          </a:p>
          <a:p>
            <a:endParaRPr lang="en-BE" dirty="0"/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46E97F2C-1362-4508-B918-164D1CD4EB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0509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1FDF406-5097-413C-8F88-18816522A262}"/>
              </a:ext>
            </a:extLst>
          </p:cNvPr>
          <p:cNvSpPr txBox="1">
            <a:spLocks/>
          </p:cNvSpPr>
          <p:nvPr/>
        </p:nvSpPr>
        <p:spPr>
          <a:xfrm rot="17511251">
            <a:off x="-722026" y="2950666"/>
            <a:ext cx="402758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kern="0" dirty="0">
                <a:solidFill>
                  <a:srgbClr val="035682"/>
                </a:solidFill>
              </a:rPr>
              <a:t>Indicative Timeline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FF5E50-7568-449E-A35D-000E1E7CAE00}"/>
              </a:ext>
            </a:extLst>
          </p:cNvPr>
          <p:cNvSpPr txBox="1"/>
          <p:nvPr/>
        </p:nvSpPr>
        <p:spPr>
          <a:xfrm>
            <a:off x="1865530" y="1569692"/>
            <a:ext cx="905914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B0F0"/>
                </a:solidFill>
                <a:latin typeface="+mj-lt"/>
              </a:rPr>
              <a:t>March – May 2020 – visits of the Team Leader to the </a:t>
            </a:r>
            <a:r>
              <a:rPr lang="en-GB" sz="2000" b="1" dirty="0" err="1">
                <a:solidFill>
                  <a:srgbClr val="00B0F0"/>
                </a:solidFill>
                <a:latin typeface="+mj-lt"/>
              </a:rPr>
              <a:t>EaP</a:t>
            </a:r>
            <a:r>
              <a:rPr lang="en-GB" sz="2000" b="1" dirty="0">
                <a:solidFill>
                  <a:srgbClr val="00B0F0"/>
                </a:solidFill>
                <a:latin typeface="+mj-lt"/>
              </a:rPr>
              <a:t> countries</a:t>
            </a:r>
          </a:p>
          <a:p>
            <a:endParaRPr lang="en-GB" sz="2000" b="1" dirty="0">
              <a:solidFill>
                <a:srgbClr val="00B0F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B0F0"/>
                </a:solidFill>
                <a:latin typeface="+mj-lt"/>
              </a:rPr>
              <a:t>May 2020 – call for proposals issued by EUROCHAMBRES for the selection of consortia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B0F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B0F0"/>
                </a:solidFill>
                <a:latin typeface="+mj-lt"/>
              </a:rPr>
              <a:t>End June 2020 – deadline for submitting the proposals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B0F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B0F0"/>
                </a:solidFill>
                <a:latin typeface="+mj-lt"/>
              </a:rPr>
              <a:t>September 2020 –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B0F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B0F0"/>
                </a:solidFill>
                <a:latin typeface="+mj-lt"/>
              </a:rPr>
              <a:t>October 2020 – consortia starting the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B0F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B0F0"/>
                </a:solidFill>
                <a:latin typeface="+mj-lt"/>
              </a:rPr>
              <a:t>January 2021 – consortia calls for proposals for the implementation of the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B0F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B0F0"/>
                </a:solidFill>
                <a:latin typeface="+mj-lt"/>
              </a:rPr>
              <a:t>February 2021 –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B0F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B0F0"/>
                </a:solidFill>
                <a:latin typeface="+mj-lt"/>
              </a:rPr>
              <a:t>March 2021 – starting the implementation of the activities</a:t>
            </a:r>
          </a:p>
          <a:p>
            <a:endParaRPr lang="en-BE" dirty="0"/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4ADCF24C-2542-4200-B4BC-664FC81462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16625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4086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8C886788-700E-4D20-9F80-E0E96837A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1" name="Freeform: Shape 90">
            <a:extLst>
              <a:ext uri="{FF2B5EF4-FFF2-40B4-BE49-F238E27FC236}">
                <a16:creationId xmlns:a16="http://schemas.microsoft.com/office/drawing/2014/main" id="{1850674C-4E08-4C62-A3E2-6337FE4F7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3" name="Freeform: Shape 92">
            <a:extLst>
              <a:ext uri="{FF2B5EF4-FFF2-40B4-BE49-F238E27FC236}">
                <a16:creationId xmlns:a16="http://schemas.microsoft.com/office/drawing/2014/main" id="{BCE4FF05-2B0C-4C97-A9B4-E163085A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AA30E97-76DD-462F-8A05-FF9CA27E48D2}"/>
              </a:ext>
            </a:extLst>
          </p:cNvPr>
          <p:cNvSpPr txBox="1">
            <a:spLocks/>
          </p:cNvSpPr>
          <p:nvPr/>
        </p:nvSpPr>
        <p:spPr>
          <a:xfrm>
            <a:off x="475488" y="1124712"/>
            <a:ext cx="4023360" cy="3200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000" b="1" dirty="0">
                <a:solidFill>
                  <a:srgbClr val="00B0F0"/>
                </a:solidFill>
              </a:rPr>
              <a:t>Follow us on:</a:t>
            </a:r>
          </a:p>
          <a:p>
            <a:pPr marL="457200" indent="-457200">
              <a:spcAft>
                <a:spcPts val="600"/>
              </a:spcAft>
            </a:pPr>
            <a:r>
              <a:rPr lang="en-US" sz="3000" b="1" dirty="0">
                <a:solidFill>
                  <a:srgbClr val="00B0F0"/>
                </a:solidFill>
              </a:rPr>
              <a:t>Facebook - @EU4BCC</a:t>
            </a:r>
          </a:p>
          <a:p>
            <a:pPr marL="457200" indent="-457200">
              <a:spcAft>
                <a:spcPts val="600"/>
              </a:spcAft>
            </a:pPr>
            <a:r>
              <a:rPr lang="en-US" sz="3000" b="1" dirty="0">
                <a:solidFill>
                  <a:srgbClr val="00B0F0"/>
                </a:solidFill>
              </a:rPr>
              <a:t>LinkedIn - EU4Business: Connecting Companies</a:t>
            </a:r>
          </a:p>
          <a:p>
            <a:pPr marL="457200" indent="-457200">
              <a:spcAft>
                <a:spcPts val="600"/>
              </a:spcAft>
            </a:pPr>
            <a:r>
              <a:rPr lang="en-US" sz="3000" b="1" dirty="0">
                <a:solidFill>
                  <a:srgbClr val="00B0F0"/>
                </a:solidFill>
              </a:rPr>
              <a:t>Twitter - @EU4BCC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29C2A7A-A6B6-4A56-B11C-8E967D88A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DBD7205-E536-4134-8768-AC3E1A3C5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5EED60-C15D-4238-AA07-350B4134D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6705" y="2072739"/>
            <a:ext cx="5908618" cy="4328061"/>
          </a:xfrm>
          <a:prstGeom prst="rect">
            <a:avLst/>
          </a:prstGeom>
        </p:spPr>
      </p:pic>
      <p:pic>
        <p:nvPicPr>
          <p:cNvPr id="52" name="Picture 51" descr="A close up of a logo&#10;&#10;Description automatically generated">
            <a:extLst>
              <a:ext uri="{FF2B5EF4-FFF2-40B4-BE49-F238E27FC236}">
                <a16:creationId xmlns:a16="http://schemas.microsoft.com/office/drawing/2014/main" id="{5E4A8794-280E-43B4-AB09-466ECF35A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0510" y="1167765"/>
            <a:ext cx="3351757" cy="904974"/>
          </a:xfrm>
          <a:prstGeom prst="rect">
            <a:avLst/>
          </a:prstGeom>
        </p:spPr>
      </p:pic>
      <p:pic>
        <p:nvPicPr>
          <p:cNvPr id="3" name="Picture 9">
            <a:extLst>
              <a:ext uri="{FF2B5EF4-FFF2-40B4-BE49-F238E27FC236}">
                <a16:creationId xmlns:a16="http://schemas.microsoft.com/office/drawing/2014/main" id="{370E66F6-DFD1-41FA-9FC3-BDFDAE5005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5030432" y="1167765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965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AA30E97-76DD-462F-8A05-FF9CA27E48D2}"/>
              </a:ext>
            </a:extLst>
          </p:cNvPr>
          <p:cNvSpPr txBox="1">
            <a:spLocks/>
          </p:cNvSpPr>
          <p:nvPr/>
        </p:nvSpPr>
        <p:spPr>
          <a:xfrm rot="20273764">
            <a:off x="6972726" y="4518735"/>
            <a:ext cx="402758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b="1" kern="0" dirty="0">
                <a:solidFill>
                  <a:srgbClr val="035682"/>
                </a:solidFill>
              </a:rPr>
              <a:t>For more information:</a:t>
            </a:r>
          </a:p>
          <a:p>
            <a:pPr>
              <a:lnSpc>
                <a:spcPct val="150000"/>
              </a:lnSpc>
            </a:pPr>
            <a:r>
              <a:rPr lang="en-US" sz="2800" b="1" kern="0" dirty="0">
                <a:solidFill>
                  <a:srgbClr val="035682"/>
                </a:solidFill>
              </a:rPr>
              <a:t>eu4bcc@eurochambres.eu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82B68C-DB85-45B6-85AC-7EAE9A17BA8B}"/>
              </a:ext>
            </a:extLst>
          </p:cNvPr>
          <p:cNvSpPr/>
          <p:nvPr/>
        </p:nvSpPr>
        <p:spPr>
          <a:xfrm>
            <a:off x="1667672" y="1820460"/>
            <a:ext cx="885665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Thank you fo</a:t>
            </a:r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 your attention!</a:t>
            </a:r>
          </a:p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And please spread the word </a:t>
            </a:r>
          </a:p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about the project 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01408F9-3E97-4DF6-A529-08C40F89E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231" y="614419"/>
            <a:ext cx="3351757" cy="904974"/>
          </a:xfrm>
          <a:prstGeom prst="rect">
            <a:avLst/>
          </a:prstGeom>
        </p:spPr>
      </p:pic>
      <p:pic>
        <p:nvPicPr>
          <p:cNvPr id="4" name="Picture 9">
            <a:extLst>
              <a:ext uri="{FF2B5EF4-FFF2-40B4-BE49-F238E27FC236}">
                <a16:creationId xmlns:a16="http://schemas.microsoft.com/office/drawing/2014/main" id="{0B26FA54-FCA2-469E-A28A-B42B0CB685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491576" y="589746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44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452" y="1354117"/>
            <a:ext cx="8280920" cy="792163"/>
          </a:xfrm>
        </p:spPr>
        <p:txBody>
          <a:bodyPr/>
          <a:lstStyle/>
          <a:p>
            <a:r>
              <a:rPr lang="fr-BE" sz="3300" b="1" kern="0" dirty="0">
                <a:solidFill>
                  <a:srgbClr val="035682"/>
                </a:solidFill>
              </a:rPr>
              <a:t>Background</a:t>
            </a:r>
            <a:endParaRPr lang="en-GB" sz="3300" b="1" kern="0" dirty="0">
              <a:solidFill>
                <a:srgbClr val="03568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8050" y="2074416"/>
            <a:ext cx="8352928" cy="4464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B0F0"/>
                </a:solidFill>
              </a:rPr>
              <a:t>The project is managed by EUROCHAMBRES and funded under the EU4Business initiative of the European Union</a:t>
            </a:r>
            <a:r>
              <a:rPr lang="en-GB" sz="2000" dirty="0">
                <a:solidFill>
                  <a:srgbClr val="00B0F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B0F0"/>
                </a:solidFill>
              </a:rPr>
              <a:t>The project builds upon the positive results of the successful East Invest projects implemented by EUROCHAMBRES (2010-2017)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007661" y="3277973"/>
            <a:ext cx="828092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300" kern="0" dirty="0"/>
              <a:t>Overall objectives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7940" y="4011042"/>
            <a:ext cx="8388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B0F0"/>
                </a:solidFill>
              </a:rPr>
              <a:t>Promote trade between the EU Member States and the 6 Eastern Partnership (</a:t>
            </a:r>
            <a:r>
              <a:rPr lang="en-GB" sz="2000" dirty="0" err="1">
                <a:solidFill>
                  <a:srgbClr val="00B0F0"/>
                </a:solidFill>
              </a:rPr>
              <a:t>EaP</a:t>
            </a:r>
            <a:r>
              <a:rPr lang="en-GB" sz="2000" dirty="0">
                <a:solidFill>
                  <a:srgbClr val="00B0F0"/>
                </a:solidFill>
              </a:rPr>
              <a:t>) countries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B0F0"/>
                </a:solidFill>
              </a:rPr>
              <a:t>Sustainable economic development and job creation in the </a:t>
            </a:r>
            <a:r>
              <a:rPr lang="en-GB" sz="2000" dirty="0" err="1">
                <a:solidFill>
                  <a:srgbClr val="00B0F0"/>
                </a:solidFill>
              </a:rPr>
              <a:t>EaP</a:t>
            </a:r>
            <a:r>
              <a:rPr lang="en-GB" sz="2000" dirty="0">
                <a:solidFill>
                  <a:srgbClr val="00B0F0"/>
                </a:solidFill>
              </a:rPr>
              <a:t> countries by helping SMEs to grow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588985" y="5162630"/>
            <a:ext cx="828092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BE" sz="3300" kern="0" dirty="0"/>
              <a:t>Beneficiaries </a:t>
            </a:r>
            <a:endParaRPr lang="en-GB" sz="3300" kern="0" dirty="0"/>
          </a:p>
        </p:txBody>
      </p:sp>
      <p:sp>
        <p:nvSpPr>
          <p:cNvPr id="8" name="Rectangle 7"/>
          <p:cNvSpPr/>
          <p:nvPr/>
        </p:nvSpPr>
        <p:spPr>
          <a:xfrm>
            <a:off x="1410991" y="5855685"/>
            <a:ext cx="80468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en-US" sz="2000" dirty="0">
                <a:solidFill>
                  <a:srgbClr val="00B0F0"/>
                </a:solidFill>
              </a:rPr>
              <a:t>BSOs and SMEs from the 6 Eastern Partnership countries (RA, AZ, BY, GE, MD, UA)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1FDF406-5097-413C-8F88-18816522A262}"/>
              </a:ext>
            </a:extLst>
          </p:cNvPr>
          <p:cNvSpPr txBox="1">
            <a:spLocks/>
          </p:cNvSpPr>
          <p:nvPr/>
        </p:nvSpPr>
        <p:spPr>
          <a:xfrm rot="18597517">
            <a:off x="-382287" y="877793"/>
            <a:ext cx="402758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3300" b="1" kern="0" dirty="0">
                <a:solidFill>
                  <a:srgbClr val="035682"/>
                </a:solidFill>
              </a:rPr>
              <a:t>Duration</a:t>
            </a:r>
            <a:endParaRPr lang="en-GB" sz="3300" b="1" kern="0" dirty="0">
              <a:solidFill>
                <a:srgbClr val="035682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9298335-3346-4AB8-A27C-04F33FD05A36}"/>
              </a:ext>
            </a:extLst>
          </p:cNvPr>
          <p:cNvSpPr txBox="1">
            <a:spLocks/>
          </p:cNvSpPr>
          <p:nvPr/>
        </p:nvSpPr>
        <p:spPr>
          <a:xfrm rot="17404377">
            <a:off x="-964467" y="3219924"/>
            <a:ext cx="4464496" cy="702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00B0F0"/>
                </a:solidFill>
              </a:rPr>
              <a:t>December 2019 – December 2022</a:t>
            </a:r>
            <a:endParaRPr lang="en-GB" sz="2200" dirty="0">
              <a:solidFill>
                <a:srgbClr val="00B0F0"/>
              </a:solidFill>
            </a:endParaRP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838100F4-E89F-4ECA-A921-B80D7C85B0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80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768" y="1579809"/>
            <a:ext cx="7976302" cy="703924"/>
          </a:xfrm>
        </p:spPr>
        <p:txBody>
          <a:bodyPr/>
          <a:lstStyle/>
          <a:p>
            <a:r>
              <a:rPr lang="en-US" sz="3300" b="1" kern="0" dirty="0">
                <a:solidFill>
                  <a:srgbClr val="035682"/>
                </a:solidFill>
              </a:rPr>
              <a:t>Helping SMEs to grow means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194" y="2351752"/>
            <a:ext cx="8352928" cy="18131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B0F0"/>
                </a:solidFill>
              </a:rPr>
              <a:t>Promote increased trade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B0F0"/>
                </a:solidFill>
              </a:rPr>
              <a:t>Encourage inward investments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B0F0"/>
                </a:solidFill>
              </a:rPr>
              <a:t>Foster business links with companies in the EU</a:t>
            </a:r>
            <a:endParaRPr lang="en-GB" sz="20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7976302" cy="70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B9453E-FA02-4F42-92DD-A1E910B8BB3B}"/>
              </a:ext>
            </a:extLst>
          </p:cNvPr>
          <p:cNvSpPr txBox="1">
            <a:spLocks/>
          </p:cNvSpPr>
          <p:nvPr/>
        </p:nvSpPr>
        <p:spPr>
          <a:xfrm>
            <a:off x="620587" y="3702795"/>
            <a:ext cx="7976302" cy="703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3300" b="1" kern="0" dirty="0">
                <a:solidFill>
                  <a:srgbClr val="035682"/>
                </a:solidFill>
              </a:rPr>
              <a:t>HOW?</a:t>
            </a:r>
            <a:endParaRPr lang="en-GB" sz="3300" b="1" kern="0" dirty="0">
              <a:solidFill>
                <a:srgbClr val="03568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B3F46E-D13D-4FFB-AC48-ABF11AC15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693" y="4169254"/>
            <a:ext cx="8943975" cy="22764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6E52957-88F5-47B6-8885-A948FD6423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8708" y="1306159"/>
            <a:ext cx="2666960" cy="258734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C5D2FE71-ABD7-4ACC-8C60-638BF07589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644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1047" y="1662791"/>
            <a:ext cx="8280920" cy="792163"/>
          </a:xfrm>
        </p:spPr>
        <p:txBody>
          <a:bodyPr/>
          <a:lstStyle/>
          <a:p>
            <a:r>
              <a:rPr lang="en-US" sz="3300" b="1" kern="0" dirty="0">
                <a:solidFill>
                  <a:srgbClr val="035682"/>
                </a:solidFill>
              </a:rPr>
              <a:t>Twinning definition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9894" y="2454646"/>
            <a:ext cx="83889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B0F0"/>
                </a:solidFill>
              </a:rPr>
              <a:t>Capacity Building and Coaching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B0F0"/>
                </a:solidFill>
              </a:rPr>
              <a:t>Peer to peer learning and coaching (in support of the development of a new service)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B0F0"/>
                </a:solidFill>
              </a:rPr>
              <a:t>Exchanges of best practices (in support of the development of a new service)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41047" y="4051256"/>
            <a:ext cx="828092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BE" sz="3300" kern="0" dirty="0"/>
              <a:t>B2B Matching </a:t>
            </a:r>
            <a:endParaRPr lang="en-GB" sz="3300" kern="0" dirty="0"/>
          </a:p>
        </p:txBody>
      </p:sp>
      <p:sp>
        <p:nvSpPr>
          <p:cNvPr id="8" name="Rectangle 7"/>
          <p:cNvSpPr/>
          <p:nvPr/>
        </p:nvSpPr>
        <p:spPr>
          <a:xfrm>
            <a:off x="2269894" y="4899866"/>
            <a:ext cx="80468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en-US" sz="2000" dirty="0">
                <a:solidFill>
                  <a:srgbClr val="00B0F0"/>
                </a:solidFill>
              </a:rPr>
              <a:t>Preferably on the “</a:t>
            </a:r>
            <a:r>
              <a:rPr lang="en-US" altLang="en-US" sz="2000" dirty="0" err="1">
                <a:solidFill>
                  <a:srgbClr val="00B0F0"/>
                </a:solidFill>
              </a:rPr>
              <a:t>filière</a:t>
            </a:r>
            <a:r>
              <a:rPr lang="en-US" altLang="en-US" sz="2000" dirty="0">
                <a:solidFill>
                  <a:srgbClr val="00B0F0"/>
                </a:solidFill>
              </a:rPr>
              <a:t>” (i.e. supplier and producer, producer and re-seller, etc.)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1FDF406-5097-413C-8F88-18816522A262}"/>
              </a:ext>
            </a:extLst>
          </p:cNvPr>
          <p:cNvSpPr txBox="1">
            <a:spLocks/>
          </p:cNvSpPr>
          <p:nvPr/>
        </p:nvSpPr>
        <p:spPr>
          <a:xfrm rot="17872722">
            <a:off x="-722026" y="2950666"/>
            <a:ext cx="4027580" cy="792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kern="0" dirty="0">
                <a:solidFill>
                  <a:srgbClr val="035682"/>
                </a:solidFill>
              </a:rPr>
              <a:t>Some clarifications</a:t>
            </a: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4F9A73BB-1298-493C-993C-61376F9477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72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91" y="1658007"/>
            <a:ext cx="8280920" cy="792163"/>
          </a:xfrm>
        </p:spPr>
        <p:txBody>
          <a:bodyPr/>
          <a:lstStyle/>
          <a:p>
            <a:r>
              <a:rPr lang="en-US" sz="3300" b="1" kern="0" dirty="0">
                <a:solidFill>
                  <a:srgbClr val="035682"/>
                </a:solidFill>
              </a:rPr>
              <a:t>Sectors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9894" y="2454646"/>
            <a:ext cx="24880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5400" dirty="0">
                <a:solidFill>
                  <a:srgbClr val="00B0F0"/>
                </a:solidFill>
              </a:rPr>
              <a:t>WINE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4402429-F878-43B6-9F5A-51B91ADB3E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846" y="3377976"/>
            <a:ext cx="2917260" cy="25640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B2F0DB-D688-44F3-96AD-E668E8ED00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8367" y="2023162"/>
            <a:ext cx="2713877" cy="3176832"/>
          </a:xfrm>
          <a:prstGeom prst="rect">
            <a:avLst/>
          </a:prstGeom>
        </p:spPr>
      </p:pic>
      <p:pic>
        <p:nvPicPr>
          <p:cNvPr id="7" name="Picture 9">
            <a:extLst>
              <a:ext uri="{FF2B5EF4-FFF2-40B4-BE49-F238E27FC236}">
                <a16:creationId xmlns:a16="http://schemas.microsoft.com/office/drawing/2014/main" id="{6355B328-6B27-486E-88E3-126CA1B00B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909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91" y="1658007"/>
            <a:ext cx="8280920" cy="792163"/>
          </a:xfrm>
        </p:spPr>
        <p:txBody>
          <a:bodyPr/>
          <a:lstStyle/>
          <a:p>
            <a:r>
              <a:rPr lang="en-US" sz="3300" b="1" kern="0" dirty="0">
                <a:solidFill>
                  <a:srgbClr val="035682"/>
                </a:solidFill>
              </a:rPr>
              <a:t>Sectors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9894" y="2454646"/>
            <a:ext cx="76425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5400" dirty="0">
                <a:solidFill>
                  <a:srgbClr val="00B0F0"/>
                </a:solidFill>
              </a:rPr>
              <a:t>ORGANIC/BIO-FOOD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36D088-7855-4B94-8D22-315AA23F8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952" y="3843225"/>
            <a:ext cx="2388248" cy="2541947"/>
          </a:xfrm>
          <a:prstGeom prst="rect">
            <a:avLst/>
          </a:prstGeom>
        </p:spPr>
      </p:pic>
      <p:pic>
        <p:nvPicPr>
          <p:cNvPr id="3" name="Picture 9">
            <a:extLst>
              <a:ext uri="{FF2B5EF4-FFF2-40B4-BE49-F238E27FC236}">
                <a16:creationId xmlns:a16="http://schemas.microsoft.com/office/drawing/2014/main" id="{C1596F6A-3DDE-4DA6-9FA5-3DF08293E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1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91" y="1658007"/>
            <a:ext cx="8280920" cy="792163"/>
          </a:xfrm>
        </p:spPr>
        <p:txBody>
          <a:bodyPr/>
          <a:lstStyle/>
          <a:p>
            <a:r>
              <a:rPr lang="en-US" sz="3300" b="1" kern="0" dirty="0">
                <a:solidFill>
                  <a:srgbClr val="035682"/>
                </a:solidFill>
              </a:rPr>
              <a:t>Sectors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9894" y="2454646"/>
            <a:ext cx="76425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5400" dirty="0">
                <a:solidFill>
                  <a:srgbClr val="00B0F0"/>
                </a:solidFill>
              </a:rPr>
              <a:t>TOURISM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175B288-DF2B-40AA-8A04-FD425C931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994" y="3236522"/>
            <a:ext cx="2954604" cy="34032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C5D903B6-F711-4185-8A1D-7DE154B703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23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91" y="1658007"/>
            <a:ext cx="8280920" cy="792163"/>
          </a:xfrm>
        </p:spPr>
        <p:txBody>
          <a:bodyPr/>
          <a:lstStyle/>
          <a:p>
            <a:r>
              <a:rPr lang="en-US" sz="3300" b="1" kern="0" dirty="0">
                <a:solidFill>
                  <a:srgbClr val="035682"/>
                </a:solidFill>
              </a:rPr>
              <a:t>Sectors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FFFF"/>
                </a:solidFill>
              </a:rPr>
              <a:t>www.east-invest.eu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9894" y="2454646"/>
            <a:ext cx="76425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5400" dirty="0">
                <a:solidFill>
                  <a:srgbClr val="00B0F0"/>
                </a:solidFill>
              </a:rPr>
              <a:t>TEXTILES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966A99-1AFD-4BF3-8344-212B40EC5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291" y="3241778"/>
            <a:ext cx="2882163" cy="26339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96BBC51-E831-48AE-B181-733BA5C33E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8653" y="3509393"/>
            <a:ext cx="3498980" cy="32490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0AE95A-041E-40B3-8424-6278853240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6318" y="1889696"/>
            <a:ext cx="3074378" cy="4356989"/>
          </a:xfrm>
          <a:prstGeom prst="rect">
            <a:avLst/>
          </a:prstGeom>
        </p:spPr>
      </p:pic>
      <p:pic>
        <p:nvPicPr>
          <p:cNvPr id="8" name="Picture 9">
            <a:extLst>
              <a:ext uri="{FF2B5EF4-FFF2-40B4-BE49-F238E27FC236}">
                <a16:creationId xmlns:a16="http://schemas.microsoft.com/office/drawing/2014/main" id="{31B577B9-BFBD-4AAD-8F53-5EF421D6DB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489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90" y="1541302"/>
            <a:ext cx="8280920" cy="792163"/>
          </a:xfrm>
        </p:spPr>
        <p:txBody>
          <a:bodyPr/>
          <a:lstStyle/>
          <a:p>
            <a:r>
              <a:rPr lang="en-US" sz="3300" b="1" kern="0" dirty="0">
                <a:solidFill>
                  <a:srgbClr val="035682"/>
                </a:solidFill>
              </a:rPr>
              <a:t>Sectors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52555" y="5678906"/>
            <a:ext cx="11710582" cy="1042570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hlinkClick r:id="rId2"/>
              </a:rPr>
              <a:t>https://www.creativeindustriesfederation.com/sites/default/files/2019-12/UK%20Creative%20Industries%20Infographic.pdf</a:t>
            </a:r>
            <a:r>
              <a:rPr lang="en-GB" sz="1800" dirty="0">
                <a:solidFill>
                  <a:srgbClr val="FFFFFF"/>
                </a:solidFill>
              </a:rPr>
              <a:t>ww</a:t>
            </a:r>
            <a:r>
              <a:rPr lang="en-GB" dirty="0">
                <a:solidFill>
                  <a:srgbClr val="FFFFFF"/>
                </a:solidFill>
              </a:rPr>
              <a:t>.east-invest.eu</a:t>
            </a:r>
          </a:p>
        </p:txBody>
      </p:sp>
      <p:sp>
        <p:nvSpPr>
          <p:cNvPr id="6" name="Rectangle 5"/>
          <p:cNvSpPr/>
          <p:nvPr/>
        </p:nvSpPr>
        <p:spPr>
          <a:xfrm>
            <a:off x="2274735" y="1997766"/>
            <a:ext cx="76425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5400" dirty="0">
                <a:solidFill>
                  <a:srgbClr val="00B0F0"/>
                </a:solidFill>
              </a:rPr>
              <a:t>CREATIVE INDUSTRIES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865530" y="538739"/>
            <a:ext cx="8046894" cy="73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3568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br>
              <a:rPr lang="en-GB" kern="0" dirty="0"/>
            </a:br>
            <a:r>
              <a:rPr lang="en-GB" kern="0" dirty="0"/>
              <a:t>EU4Business: </a:t>
            </a:r>
          </a:p>
          <a:p>
            <a:pPr algn="ctr"/>
            <a:r>
              <a:rPr lang="en-GB" kern="0" dirty="0"/>
              <a:t>Connecting Companies</a:t>
            </a:r>
            <a:br>
              <a:rPr lang="en-GB" kern="0" dirty="0"/>
            </a:br>
            <a:endParaRPr lang="en-GB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1E9B05-9B65-4F28-B950-D3F0BD008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218" y="111916"/>
            <a:ext cx="3645227" cy="9850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6C8C8B-8B70-49BF-A24B-2C1B68A4A4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7244" y="3251282"/>
            <a:ext cx="2527674" cy="213965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1B9310E-9E61-4E7F-A61C-8A9AE260B807}"/>
              </a:ext>
            </a:extLst>
          </p:cNvPr>
          <p:cNvSpPr/>
          <p:nvPr/>
        </p:nvSpPr>
        <p:spPr>
          <a:xfrm rot="20859078">
            <a:off x="5540717" y="3414889"/>
            <a:ext cx="60989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B0F0"/>
                </a:solidFill>
              </a:rPr>
              <a:t>The creative industries sector is also referred to as the ‘creative and cultural industries‘ or the ‘creative and digital industries‘ or the ‘creative industry‘ within the ‘creative economy‘.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00B0F0"/>
                </a:solidFill>
              </a:rPr>
              <a:t>Link: </a:t>
            </a:r>
            <a:r>
              <a:rPr lang="en-US" sz="2000" dirty="0">
                <a:hlinkClick r:id="rId5"/>
              </a:rPr>
              <a:t>https://www.davidparrish.com/creative-industries-definitions/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BA3A02-5A21-449D-BA60-6F1E890794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146" y="2759487"/>
            <a:ext cx="1933575" cy="2085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8C8179-379C-46DD-BA2F-D93ED4CFEF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09403" y="942717"/>
            <a:ext cx="2019300" cy="2066925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54EDBBCE-21BF-45F5-AE56-9503188528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22688" r="5647" b="16470"/>
          <a:stretch/>
        </p:blipFill>
        <p:spPr bwMode="auto">
          <a:xfrm>
            <a:off x="152915" y="52719"/>
            <a:ext cx="3337194" cy="95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404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645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PowerPoint Presentation</vt:lpstr>
      <vt:lpstr>Background</vt:lpstr>
      <vt:lpstr>Helping SMEs to grow means</vt:lpstr>
      <vt:lpstr>Twinning definition</vt:lpstr>
      <vt:lpstr>Sectors</vt:lpstr>
      <vt:lpstr>Sectors</vt:lpstr>
      <vt:lpstr>Sectors</vt:lpstr>
      <vt:lpstr>Sectors</vt:lpstr>
      <vt:lpstr>Sectors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SARATEANU</dc:creator>
  <cp:lastModifiedBy>Roxana DEDIU</cp:lastModifiedBy>
  <cp:revision>19</cp:revision>
  <dcterms:created xsi:type="dcterms:W3CDTF">2020-02-12T16:14:34Z</dcterms:created>
  <dcterms:modified xsi:type="dcterms:W3CDTF">2020-09-26T15:44:03Z</dcterms:modified>
</cp:coreProperties>
</file>